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</p:sldIdLst>
  <p:sldSz cy="5143500" cx="9144000"/>
  <p:notesSz cx="6858000" cy="9144000"/>
  <p:embeddedFontLst>
    <p:embeddedFont>
      <p:font typeface="Montserrat"/>
      <p:regular r:id="rId39"/>
      <p:bold r:id="rId40"/>
      <p:italic r:id="rId41"/>
      <p:boldItalic r:id="rId42"/>
    </p:embeddedFont>
    <p:embeddedFont>
      <p:font typeface="Fira Sans Extra Condensed Medium"/>
      <p:regular r:id="rId43"/>
      <p:bold r:id="rId44"/>
      <p:italic r:id="rId45"/>
      <p:boldItalic r:id="rId46"/>
    </p:embeddedFont>
    <p:embeddedFont>
      <p:font typeface="EB Garamond"/>
      <p:regular r:id="rId47"/>
      <p:bold r:id="rId48"/>
      <p:italic r:id="rId49"/>
      <p:boldItalic r:id="rId50"/>
    </p:embeddedFont>
    <p:embeddedFont>
      <p:font typeface="Montserrat Light"/>
      <p:regular r:id="rId51"/>
      <p:bold r:id="rId52"/>
      <p:italic r:id="rId53"/>
      <p:boldItalic r:id="rId54"/>
    </p:embeddedFont>
    <p:embeddedFont>
      <p:font typeface="Squada One"/>
      <p:regular r:id="rId55"/>
    </p:embeddedFont>
    <p:embeddedFont>
      <p:font typeface="Montserrat ExtraBold"/>
      <p:bold r:id="rId56"/>
      <p:boldItalic r:id="rId57"/>
    </p:embeddedFont>
    <p:embeddedFont>
      <p:font typeface="Oswald"/>
      <p:regular r:id="rId58"/>
      <p:bold r:id="rId59"/>
    </p:embeddedFont>
    <p:embeddedFont>
      <p:font typeface="Barlow Light"/>
      <p:regular r:id="rId60"/>
      <p:bold r:id="rId61"/>
      <p:italic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44" Type="http://schemas.openxmlformats.org/officeDocument/2006/relationships/font" Target="fonts/FiraSansExtraCondensedMedium-bold.fntdata"/><Relationship Id="rId43" Type="http://schemas.openxmlformats.org/officeDocument/2006/relationships/font" Target="fonts/FiraSansExtraCondensedMedium-regular.fntdata"/><Relationship Id="rId46" Type="http://schemas.openxmlformats.org/officeDocument/2006/relationships/font" Target="fonts/FiraSansExtraCondensedMedium-boldItalic.fntdata"/><Relationship Id="rId45" Type="http://schemas.openxmlformats.org/officeDocument/2006/relationships/font" Target="fonts/FiraSansExtraCondensedMedium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EBGaramond-bold.fntdata"/><Relationship Id="rId47" Type="http://schemas.openxmlformats.org/officeDocument/2006/relationships/font" Target="fonts/EBGaramond-regular.fntdata"/><Relationship Id="rId49" Type="http://schemas.openxmlformats.org/officeDocument/2006/relationships/font" Target="fonts/EBGaramond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font" Target="fonts/Montserrat-regular.fntdata"/><Relationship Id="rId38" Type="http://schemas.openxmlformats.org/officeDocument/2006/relationships/slide" Target="slides/slide34.xml"/><Relationship Id="rId62" Type="http://schemas.openxmlformats.org/officeDocument/2006/relationships/font" Target="fonts/BarlowLight-italic.fntdata"/><Relationship Id="rId61" Type="http://schemas.openxmlformats.org/officeDocument/2006/relationships/font" Target="fonts/BarlowLight-bold.fntdata"/><Relationship Id="rId20" Type="http://schemas.openxmlformats.org/officeDocument/2006/relationships/slide" Target="slides/slide16.xml"/><Relationship Id="rId63" Type="http://schemas.openxmlformats.org/officeDocument/2006/relationships/font" Target="fonts/BarlowLight-bold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BarlowLight-regular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MontserratLight-regular.fntdata"/><Relationship Id="rId50" Type="http://schemas.openxmlformats.org/officeDocument/2006/relationships/font" Target="fonts/EBGaramond-boldItalic.fntdata"/><Relationship Id="rId53" Type="http://schemas.openxmlformats.org/officeDocument/2006/relationships/font" Target="fonts/MontserratLight-italic.fntdata"/><Relationship Id="rId52" Type="http://schemas.openxmlformats.org/officeDocument/2006/relationships/font" Target="fonts/MontserratLight-bold.fntdata"/><Relationship Id="rId11" Type="http://schemas.openxmlformats.org/officeDocument/2006/relationships/slide" Target="slides/slide7.xml"/><Relationship Id="rId55" Type="http://schemas.openxmlformats.org/officeDocument/2006/relationships/font" Target="fonts/SquadaOne-regular.fntdata"/><Relationship Id="rId10" Type="http://schemas.openxmlformats.org/officeDocument/2006/relationships/slide" Target="slides/slide6.xml"/><Relationship Id="rId54" Type="http://schemas.openxmlformats.org/officeDocument/2006/relationships/font" Target="fonts/MontserratLight-boldItalic.fntdata"/><Relationship Id="rId13" Type="http://schemas.openxmlformats.org/officeDocument/2006/relationships/slide" Target="slides/slide9.xml"/><Relationship Id="rId57" Type="http://schemas.openxmlformats.org/officeDocument/2006/relationships/font" Target="fonts/MontserratExtraBold-boldItalic.fntdata"/><Relationship Id="rId12" Type="http://schemas.openxmlformats.org/officeDocument/2006/relationships/slide" Target="slides/slide8.xml"/><Relationship Id="rId56" Type="http://schemas.openxmlformats.org/officeDocument/2006/relationships/font" Target="fonts/MontserratExtraBold-bold.fntdata"/><Relationship Id="rId15" Type="http://schemas.openxmlformats.org/officeDocument/2006/relationships/slide" Target="slides/slide11.xml"/><Relationship Id="rId59" Type="http://schemas.openxmlformats.org/officeDocument/2006/relationships/font" Target="fonts/Oswald-bold.fntdata"/><Relationship Id="rId14" Type="http://schemas.openxmlformats.org/officeDocument/2006/relationships/slide" Target="slides/slide10.xml"/><Relationship Id="rId58" Type="http://schemas.openxmlformats.org/officeDocument/2006/relationships/font" Target="fonts/Oswald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4b7c88c0be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4b7c88c0be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4b7c88c0b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4b7c88c0b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4b7c88c0be_4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4b7c88c0be_4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4b7c88c0be_4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4b7c88c0be_4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4b7c88c0be_4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4b7c88c0be_4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4b7c88c0be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4b7c88c0be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4b8c3e8e86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4b8c3e8e86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4b7c88c0be_2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4b7c88c0be_2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4b7c88c0be_2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4b7c88c0be_2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4b8c3e8e86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4b8c3e8e86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1a8f1e756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1a8f1e756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4b7c88c0be_4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4b7c88c0be_4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4b7c88c0be_4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4b7c88c0be_4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4b7c88c0be_4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4b7c88c0be_4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4b7c88c0be_4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4b7c88c0be_4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4b7c88c0be_4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4b7c88c0be_4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34b8c3e8e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34b8c3e8e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4b8c3e8e86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4b8c3e8e86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34b7c88c0be_2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34b7c88c0be_2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4b7c88c0be_2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4b7c88c0be_2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4b7c88c0be_2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4b7c88c0be_2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4b8c3e8e86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4b8c3e8e86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4b7c88c0be_2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4b7c88c0be_2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4b7c88c0be_2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34b7c88c0be_2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4b7c88c0be_2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4b7c88c0be_2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34b7c88c0be_2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34b7c88c0be_2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34b8c3e8e86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34b8c3e8e86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4b7c88c0be_1_9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4b7c88c0be_1_9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b7c88c0be_1_10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4b7c88c0be_1_1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4b8c3e8e86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4b8c3e8e8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4b7c88c0be_1_1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4b7c88c0be_1_1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6c698b0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56c698b0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1a8f1e756_0_7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1a8f1e756_0_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title" type="title">
  <p:cSld name="TITLE">
    <p:bg>
      <p:bgPr>
        <a:solidFill>
          <a:srgbClr val="FFFFFF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2" name="Google Shape;12;p2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 flipH="1">
            <a:off x="623625" y="2236500"/>
            <a:ext cx="35769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 flipH="1">
            <a:off x="623500" y="3116767"/>
            <a:ext cx="36291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B Garamond"/>
              <a:buNone/>
              <a:defRPr sz="1400"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>
            <a:off x="4099510" y="-103020"/>
            <a:ext cx="5995571" cy="6199231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FFF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1"/>
          <p:cNvSpPr/>
          <p:nvPr/>
        </p:nvSpPr>
        <p:spPr>
          <a:xfrm rot="466977">
            <a:off x="4431599" y="-984378"/>
            <a:ext cx="5995900" cy="6457590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66AAA2">
              <a:alpha val="155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1"/>
          <p:cNvSpPr txBox="1"/>
          <p:nvPr>
            <p:ph idx="1" type="body"/>
          </p:nvPr>
        </p:nvSpPr>
        <p:spPr>
          <a:xfrm>
            <a:off x="642050" y="12204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4" name="Google Shape;84;p11"/>
          <p:cNvSpPr txBox="1"/>
          <p:nvPr>
            <p:ph idx="2" type="subTitle"/>
          </p:nvPr>
        </p:nvSpPr>
        <p:spPr>
          <a:xfrm>
            <a:off x="562250" y="914850"/>
            <a:ext cx="2843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_1">
    <p:bg>
      <p:bgPr>
        <a:solidFill>
          <a:srgbClr val="FFFFFF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ctrTitle"/>
          </p:nvPr>
        </p:nvSpPr>
        <p:spPr>
          <a:xfrm>
            <a:off x="3414640" y="1853313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3622740" y="2314760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3699102" y="156514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3" type="ctrTitle"/>
          </p:nvPr>
        </p:nvSpPr>
        <p:spPr>
          <a:xfrm>
            <a:off x="3414853" y="3359411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4" type="subTitle"/>
          </p:nvPr>
        </p:nvSpPr>
        <p:spPr>
          <a:xfrm>
            <a:off x="3587640" y="3820858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5" type="title"/>
          </p:nvPr>
        </p:nvSpPr>
        <p:spPr>
          <a:xfrm>
            <a:off x="3699102" y="3091842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6" type="ctrTitle"/>
          </p:nvPr>
        </p:nvSpPr>
        <p:spPr>
          <a:xfrm>
            <a:off x="5582025" y="1853313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4" name="Google Shape;24;p3"/>
          <p:cNvSpPr txBox="1"/>
          <p:nvPr>
            <p:ph idx="7" type="subTitle"/>
          </p:nvPr>
        </p:nvSpPr>
        <p:spPr>
          <a:xfrm>
            <a:off x="5789900" y="2314760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hasCustomPrompt="1" idx="8" type="title"/>
          </p:nvPr>
        </p:nvSpPr>
        <p:spPr>
          <a:xfrm>
            <a:off x="5866262" y="156514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/>
          <p:nvPr>
            <p:ph idx="9" type="ctrTitle"/>
          </p:nvPr>
        </p:nvSpPr>
        <p:spPr>
          <a:xfrm>
            <a:off x="5581987" y="3359411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7" name="Google Shape;27;p3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 txBox="1"/>
          <p:nvPr>
            <p:ph idx="13" type="subTitle"/>
          </p:nvPr>
        </p:nvSpPr>
        <p:spPr>
          <a:xfrm>
            <a:off x="5754800" y="3820858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hasCustomPrompt="1" idx="14" type="title"/>
          </p:nvPr>
        </p:nvSpPr>
        <p:spPr>
          <a:xfrm>
            <a:off x="5866262" y="3091842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" name="Google Shape;31;p3"/>
          <p:cNvSpPr txBox="1"/>
          <p:nvPr>
            <p:ph idx="16" type="ctrTitle"/>
          </p:nvPr>
        </p:nvSpPr>
        <p:spPr>
          <a:xfrm>
            <a:off x="1226125" y="1853313"/>
            <a:ext cx="2392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2" name="Google Shape;32;p3"/>
          <p:cNvSpPr txBox="1"/>
          <p:nvPr>
            <p:ph idx="17" type="subTitle"/>
          </p:nvPr>
        </p:nvSpPr>
        <p:spPr>
          <a:xfrm>
            <a:off x="1469325" y="2314760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hasCustomPrompt="1" idx="18" type="title"/>
          </p:nvPr>
        </p:nvSpPr>
        <p:spPr>
          <a:xfrm>
            <a:off x="1545687" y="156514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/>
          <p:nvPr>
            <p:ph idx="19" type="ctrTitle"/>
          </p:nvPr>
        </p:nvSpPr>
        <p:spPr>
          <a:xfrm>
            <a:off x="1261437" y="3359411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" name="Google Shape;35;p3"/>
          <p:cNvSpPr txBox="1"/>
          <p:nvPr>
            <p:ph idx="20" type="subTitle"/>
          </p:nvPr>
        </p:nvSpPr>
        <p:spPr>
          <a:xfrm>
            <a:off x="1434225" y="3820858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" name="Google Shape;36;p3"/>
          <p:cNvSpPr txBox="1"/>
          <p:nvPr>
            <p:ph hasCustomPrompt="1" idx="21" type="title"/>
          </p:nvPr>
        </p:nvSpPr>
        <p:spPr>
          <a:xfrm>
            <a:off x="1545687" y="3091842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7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/>
          <p:nvPr/>
        </p:nvSpPr>
        <p:spPr>
          <a:xfrm rot="-5400000">
            <a:off x="-101015" y="-226845"/>
            <a:ext cx="5995571" cy="6199231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9AD7D2">
              <a:alpha val="120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4"/>
          <p:cNvSpPr txBox="1"/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2" name="Google Shape;42;p4"/>
          <p:cNvSpPr txBox="1"/>
          <p:nvPr>
            <p:ph idx="1" type="subTitle"/>
          </p:nvPr>
        </p:nvSpPr>
        <p:spPr>
          <a:xfrm>
            <a:off x="831200" y="23142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3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3356560" y="-236370"/>
            <a:ext cx="5995571" cy="6199231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FFF2CC">
              <a:alpha val="32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2286775" y="1780575"/>
            <a:ext cx="47175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type="ctrTitle"/>
          </p:nvPr>
        </p:nvSpPr>
        <p:spPr>
          <a:xfrm>
            <a:off x="3099175" y="2412374"/>
            <a:ext cx="3092700" cy="54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1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ctrTitle"/>
          </p:nvPr>
        </p:nvSpPr>
        <p:spPr>
          <a:xfrm>
            <a:off x="858475" y="2734950"/>
            <a:ext cx="25602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" name="Google Shape;49;p6"/>
          <p:cNvSpPr txBox="1"/>
          <p:nvPr>
            <p:ph idx="1" type="subTitle"/>
          </p:nvPr>
        </p:nvSpPr>
        <p:spPr>
          <a:xfrm>
            <a:off x="1019574" y="2955100"/>
            <a:ext cx="22380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0" name="Google Shape;50;p6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 txBox="1"/>
          <p:nvPr>
            <p:ph idx="2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2" name="Google Shape;52;p6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6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6"/>
          <p:cNvSpPr txBox="1"/>
          <p:nvPr>
            <p:ph idx="3" type="subTitle"/>
          </p:nvPr>
        </p:nvSpPr>
        <p:spPr>
          <a:xfrm>
            <a:off x="5934474" y="2955100"/>
            <a:ext cx="22380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6"/>
          <p:cNvSpPr txBox="1"/>
          <p:nvPr>
            <p:ph idx="4" type="ctrTitle"/>
          </p:nvPr>
        </p:nvSpPr>
        <p:spPr>
          <a:xfrm>
            <a:off x="5773375" y="2734950"/>
            <a:ext cx="25602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6" name="Google Shape;56;p6"/>
          <p:cNvSpPr txBox="1"/>
          <p:nvPr>
            <p:ph idx="5" type="subTitle"/>
          </p:nvPr>
        </p:nvSpPr>
        <p:spPr>
          <a:xfrm>
            <a:off x="3452999" y="2052750"/>
            <a:ext cx="22380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7" name="Google Shape;57;p6"/>
          <p:cNvSpPr txBox="1"/>
          <p:nvPr>
            <p:ph idx="6" type="ctrTitle"/>
          </p:nvPr>
        </p:nvSpPr>
        <p:spPr>
          <a:xfrm>
            <a:off x="3291900" y="1832600"/>
            <a:ext cx="25602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6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7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1" name="Google Shape;61;p7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USTOM_6_2"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>
            <a:off x="2618169" y="-318351"/>
            <a:ext cx="6811569" cy="7337207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FFE48D">
              <a:alpha val="2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8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8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7" name="Google Shape;67;p8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USTOM_6_2_1">
    <p:bg>
      <p:bgPr>
        <a:solidFill>
          <a:srgbClr val="FFFFF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/>
          <p:nvPr/>
        </p:nvSpPr>
        <p:spPr>
          <a:xfrm rot="5400000">
            <a:off x="3902197" y="260906"/>
            <a:ext cx="5602683" cy="6035175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ADDBD7">
              <a:alpha val="2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9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9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3" name="Google Shape;73;p9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9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6_1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/>
          <p:nvPr/>
        </p:nvSpPr>
        <p:spPr>
          <a:xfrm rot="-5400000">
            <a:off x="126769" y="-375501"/>
            <a:ext cx="6811569" cy="7337207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ADDBD7">
              <a:alpha val="20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0"/>
          <p:cNvSpPr txBox="1"/>
          <p:nvPr>
            <p:ph type="ctrTitle"/>
          </p:nvPr>
        </p:nvSpPr>
        <p:spPr>
          <a:xfrm>
            <a:off x="477026" y="1557850"/>
            <a:ext cx="42093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CB64"/>
              </a:buClr>
              <a:buSzPts val="4800"/>
              <a:buNone/>
              <a:defRPr sz="4800">
                <a:solidFill>
                  <a:srgbClr val="FFCB6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" name="Google Shape;78;p10"/>
          <p:cNvSpPr txBox="1"/>
          <p:nvPr>
            <p:ph idx="1" type="subTitle"/>
          </p:nvPr>
        </p:nvSpPr>
        <p:spPr>
          <a:xfrm flipH="1">
            <a:off x="1674026" y="2409550"/>
            <a:ext cx="3012300" cy="16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9" name="Google Shape;79;p10"/>
          <p:cNvSpPr txBox="1"/>
          <p:nvPr/>
        </p:nvSpPr>
        <p:spPr>
          <a:xfrm>
            <a:off x="1263550" y="3683250"/>
            <a:ext cx="3398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CREDITS: This presentation template was created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, including icons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, and infographics &amp; images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. </a:t>
            </a:r>
            <a:endParaRPr sz="90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Please keep this slide for attribution.</a:t>
            </a:r>
            <a:endParaRPr b="1" sz="90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ExtraBold"/>
              <a:buNone/>
              <a:defRPr sz="28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/>
          <p:nvPr>
            <p:ph idx="1" type="subTitle"/>
          </p:nvPr>
        </p:nvSpPr>
        <p:spPr>
          <a:xfrm flipH="1">
            <a:off x="742950" y="3101467"/>
            <a:ext cx="36291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404 Brain Not Found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90" name="Google Shape;90;p12"/>
          <p:cNvSpPr txBox="1"/>
          <p:nvPr>
            <p:ph type="ctrTitle"/>
          </p:nvPr>
        </p:nvSpPr>
        <p:spPr>
          <a:xfrm flipH="1">
            <a:off x="743025" y="2221200"/>
            <a:ext cx="35718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Datafest 2025</a:t>
            </a:r>
            <a:endParaRPr sz="2800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91" name="Google Shape;91;p12"/>
          <p:cNvCxnSpPr/>
          <p:nvPr/>
        </p:nvCxnSpPr>
        <p:spPr>
          <a:xfrm>
            <a:off x="862400" y="2981288"/>
            <a:ext cx="10668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2"/>
          <p:cNvSpPr/>
          <p:nvPr/>
        </p:nvSpPr>
        <p:spPr>
          <a:xfrm>
            <a:off x="5459785" y="1154146"/>
            <a:ext cx="1067402" cy="636186"/>
          </a:xfrm>
          <a:custGeom>
            <a:rect b="b" l="l" r="r" t="t"/>
            <a:pathLst>
              <a:path extrusionOk="0" h="21379" w="35870">
                <a:moveTo>
                  <a:pt x="20195" y="1"/>
                </a:moveTo>
                <a:cubicBezTo>
                  <a:pt x="14830" y="1"/>
                  <a:pt x="10436" y="4268"/>
                  <a:pt x="10267" y="9634"/>
                </a:cubicBezTo>
                <a:lnTo>
                  <a:pt x="5831" y="9634"/>
                </a:lnTo>
                <a:cubicBezTo>
                  <a:pt x="2620" y="9676"/>
                  <a:pt x="1" y="12295"/>
                  <a:pt x="1" y="15506"/>
                </a:cubicBezTo>
                <a:cubicBezTo>
                  <a:pt x="1" y="18759"/>
                  <a:pt x="2620" y="21378"/>
                  <a:pt x="5831" y="21378"/>
                </a:cubicBezTo>
                <a:lnTo>
                  <a:pt x="30039" y="21378"/>
                </a:lnTo>
                <a:cubicBezTo>
                  <a:pt x="33250" y="21378"/>
                  <a:pt x="35869" y="18759"/>
                  <a:pt x="35869" y="15506"/>
                </a:cubicBezTo>
                <a:cubicBezTo>
                  <a:pt x="35869" y="12337"/>
                  <a:pt x="33334" y="9760"/>
                  <a:pt x="30166" y="9676"/>
                </a:cubicBezTo>
                <a:cubicBezTo>
                  <a:pt x="29997" y="4268"/>
                  <a:pt x="25603" y="1"/>
                  <a:pt x="2019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2"/>
          <p:cNvSpPr/>
          <p:nvPr/>
        </p:nvSpPr>
        <p:spPr>
          <a:xfrm>
            <a:off x="7549238" y="1582862"/>
            <a:ext cx="1933583" cy="1150365"/>
          </a:xfrm>
          <a:custGeom>
            <a:rect b="b" l="l" r="r" t="t"/>
            <a:pathLst>
              <a:path extrusionOk="0" h="38658" w="64978">
                <a:moveTo>
                  <a:pt x="36630" y="1"/>
                </a:moveTo>
                <a:cubicBezTo>
                  <a:pt x="26870" y="1"/>
                  <a:pt x="18928" y="7732"/>
                  <a:pt x="18590" y="17449"/>
                </a:cubicBezTo>
                <a:lnTo>
                  <a:pt x="10605" y="17449"/>
                </a:lnTo>
                <a:cubicBezTo>
                  <a:pt x="4775" y="17449"/>
                  <a:pt x="1" y="22181"/>
                  <a:pt x="1" y="28053"/>
                </a:cubicBezTo>
                <a:cubicBezTo>
                  <a:pt x="1" y="33883"/>
                  <a:pt x="4775" y="38615"/>
                  <a:pt x="10605" y="38657"/>
                </a:cubicBezTo>
                <a:lnTo>
                  <a:pt x="54374" y="38657"/>
                </a:lnTo>
                <a:cubicBezTo>
                  <a:pt x="60204" y="38615"/>
                  <a:pt x="64936" y="33883"/>
                  <a:pt x="64978" y="28053"/>
                </a:cubicBezTo>
                <a:cubicBezTo>
                  <a:pt x="64936" y="22307"/>
                  <a:pt x="60373" y="17618"/>
                  <a:pt x="54627" y="17449"/>
                </a:cubicBezTo>
                <a:cubicBezTo>
                  <a:pt x="54289" y="7732"/>
                  <a:pt x="46347" y="1"/>
                  <a:pt x="3663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2"/>
          <p:cNvSpPr/>
          <p:nvPr/>
        </p:nvSpPr>
        <p:spPr>
          <a:xfrm>
            <a:off x="4105800" y="1878775"/>
            <a:ext cx="5253835" cy="2215912"/>
          </a:xfrm>
          <a:custGeom>
            <a:rect b="b" l="l" r="r" t="t"/>
            <a:pathLst>
              <a:path extrusionOk="0" h="70244" w="176555">
                <a:moveTo>
                  <a:pt x="120155" y="0"/>
                </a:moveTo>
                <a:cubicBezTo>
                  <a:pt x="118869" y="0"/>
                  <a:pt x="117584" y="529"/>
                  <a:pt x="116647" y="1590"/>
                </a:cubicBezTo>
                <a:lnTo>
                  <a:pt x="100846" y="18616"/>
                </a:lnTo>
                <a:cubicBezTo>
                  <a:pt x="100662" y="18823"/>
                  <a:pt x="100404" y="18930"/>
                  <a:pt x="100145" y="18930"/>
                </a:cubicBezTo>
                <a:cubicBezTo>
                  <a:pt x="99927" y="18930"/>
                  <a:pt x="99710" y="18855"/>
                  <a:pt x="99537" y="18701"/>
                </a:cubicBezTo>
                <a:lnTo>
                  <a:pt x="87369" y="6702"/>
                </a:lnTo>
                <a:cubicBezTo>
                  <a:pt x="86486" y="5819"/>
                  <a:pt x="85322" y="5371"/>
                  <a:pt x="84158" y="5371"/>
                </a:cubicBezTo>
                <a:cubicBezTo>
                  <a:pt x="83206" y="5371"/>
                  <a:pt x="82253" y="5671"/>
                  <a:pt x="81455" y="6280"/>
                </a:cubicBezTo>
                <a:lnTo>
                  <a:pt x="71653" y="13546"/>
                </a:lnTo>
                <a:cubicBezTo>
                  <a:pt x="71526" y="13715"/>
                  <a:pt x="71315" y="13842"/>
                  <a:pt x="71104" y="13884"/>
                </a:cubicBezTo>
                <a:lnTo>
                  <a:pt x="59908" y="1801"/>
                </a:lnTo>
                <a:cubicBezTo>
                  <a:pt x="58971" y="740"/>
                  <a:pt x="57686" y="212"/>
                  <a:pt x="56400" y="212"/>
                </a:cubicBezTo>
                <a:cubicBezTo>
                  <a:pt x="55077" y="212"/>
                  <a:pt x="53753" y="772"/>
                  <a:pt x="52811" y="1886"/>
                </a:cubicBezTo>
                <a:lnTo>
                  <a:pt x="44826" y="10885"/>
                </a:lnTo>
                <a:cubicBezTo>
                  <a:pt x="44125" y="11663"/>
                  <a:pt x="42994" y="11904"/>
                  <a:pt x="41862" y="11904"/>
                </a:cubicBezTo>
                <a:cubicBezTo>
                  <a:pt x="41766" y="11904"/>
                  <a:pt x="41669" y="11902"/>
                  <a:pt x="41573" y="11899"/>
                </a:cubicBezTo>
                <a:cubicBezTo>
                  <a:pt x="41417" y="11888"/>
                  <a:pt x="41262" y="11883"/>
                  <a:pt x="41108" y="11883"/>
                </a:cubicBezTo>
                <a:cubicBezTo>
                  <a:pt x="38741" y="11883"/>
                  <a:pt x="36502" y="13084"/>
                  <a:pt x="35193" y="15067"/>
                </a:cubicBezTo>
                <a:cubicBezTo>
                  <a:pt x="26448" y="28164"/>
                  <a:pt x="1" y="69947"/>
                  <a:pt x="677" y="69947"/>
                </a:cubicBezTo>
                <a:lnTo>
                  <a:pt x="6127" y="69947"/>
                </a:lnTo>
                <a:cubicBezTo>
                  <a:pt x="6084" y="69990"/>
                  <a:pt x="6042" y="70032"/>
                  <a:pt x="6084" y="70032"/>
                </a:cubicBezTo>
                <a:lnTo>
                  <a:pt x="35235" y="69990"/>
                </a:lnTo>
                <a:lnTo>
                  <a:pt x="170471" y="70243"/>
                </a:lnTo>
                <a:cubicBezTo>
                  <a:pt x="170217" y="70032"/>
                  <a:pt x="169922" y="69863"/>
                  <a:pt x="169626" y="69736"/>
                </a:cubicBezTo>
                <a:lnTo>
                  <a:pt x="175836" y="69736"/>
                </a:lnTo>
                <a:cubicBezTo>
                  <a:pt x="176555" y="69736"/>
                  <a:pt x="150065" y="27953"/>
                  <a:pt x="141362" y="14856"/>
                </a:cubicBezTo>
                <a:cubicBezTo>
                  <a:pt x="139996" y="12847"/>
                  <a:pt x="137712" y="11678"/>
                  <a:pt x="135310" y="11678"/>
                </a:cubicBezTo>
                <a:cubicBezTo>
                  <a:pt x="135187" y="11678"/>
                  <a:pt x="135064" y="11681"/>
                  <a:pt x="134940" y="11688"/>
                </a:cubicBezTo>
                <a:cubicBezTo>
                  <a:pt x="134843" y="11691"/>
                  <a:pt x="134746" y="11693"/>
                  <a:pt x="134649" y="11693"/>
                </a:cubicBezTo>
                <a:cubicBezTo>
                  <a:pt x="133518" y="11693"/>
                  <a:pt x="132391" y="11455"/>
                  <a:pt x="131730" y="10716"/>
                </a:cubicBezTo>
                <a:lnTo>
                  <a:pt x="123745" y="1675"/>
                </a:lnTo>
                <a:cubicBezTo>
                  <a:pt x="122802" y="560"/>
                  <a:pt x="121478" y="0"/>
                  <a:pt x="1201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2"/>
          <p:cNvSpPr/>
          <p:nvPr/>
        </p:nvSpPr>
        <p:spPr>
          <a:xfrm>
            <a:off x="7323230" y="1878175"/>
            <a:ext cx="687696" cy="405505"/>
          </a:xfrm>
          <a:custGeom>
            <a:rect b="b" l="l" r="r" t="t"/>
            <a:pathLst>
              <a:path extrusionOk="0" h="13627" w="23110">
                <a:moveTo>
                  <a:pt x="12284" y="1"/>
                </a:moveTo>
                <a:cubicBezTo>
                  <a:pt x="10726" y="1"/>
                  <a:pt x="9155" y="919"/>
                  <a:pt x="7722" y="2582"/>
                </a:cubicBezTo>
                <a:lnTo>
                  <a:pt x="456" y="10187"/>
                </a:lnTo>
                <a:cubicBezTo>
                  <a:pt x="1" y="10717"/>
                  <a:pt x="396" y="11486"/>
                  <a:pt x="1031" y="11486"/>
                </a:cubicBezTo>
                <a:cubicBezTo>
                  <a:pt x="1104" y="11486"/>
                  <a:pt x="1180" y="11476"/>
                  <a:pt x="1258" y="11454"/>
                </a:cubicBezTo>
                <a:lnTo>
                  <a:pt x="6835" y="9891"/>
                </a:lnTo>
                <a:cubicBezTo>
                  <a:pt x="6912" y="9869"/>
                  <a:pt x="6988" y="9858"/>
                  <a:pt x="7063" y="9858"/>
                </a:cubicBezTo>
                <a:cubicBezTo>
                  <a:pt x="7278" y="9858"/>
                  <a:pt x="7481" y="9945"/>
                  <a:pt x="7638" y="10102"/>
                </a:cubicBezTo>
                <a:lnTo>
                  <a:pt x="10933" y="13397"/>
                </a:lnTo>
                <a:cubicBezTo>
                  <a:pt x="11087" y="13552"/>
                  <a:pt x="11294" y="13627"/>
                  <a:pt x="11502" y="13627"/>
                </a:cubicBezTo>
                <a:cubicBezTo>
                  <a:pt x="11749" y="13627"/>
                  <a:pt x="11997" y="13520"/>
                  <a:pt x="12158" y="13313"/>
                </a:cubicBezTo>
                <a:lnTo>
                  <a:pt x="14355" y="10187"/>
                </a:lnTo>
                <a:cubicBezTo>
                  <a:pt x="14533" y="9938"/>
                  <a:pt x="14771" y="9838"/>
                  <a:pt x="15018" y="9838"/>
                </a:cubicBezTo>
                <a:cubicBezTo>
                  <a:pt x="15064" y="9838"/>
                  <a:pt x="15111" y="9842"/>
                  <a:pt x="15158" y="9849"/>
                </a:cubicBezTo>
                <a:lnTo>
                  <a:pt x="21918" y="11158"/>
                </a:lnTo>
                <a:cubicBezTo>
                  <a:pt x="21965" y="11167"/>
                  <a:pt x="22011" y="11171"/>
                  <a:pt x="22056" y="11171"/>
                </a:cubicBezTo>
                <a:cubicBezTo>
                  <a:pt x="22698" y="11171"/>
                  <a:pt x="23110" y="10362"/>
                  <a:pt x="22636" y="9849"/>
                </a:cubicBezTo>
                <a:lnTo>
                  <a:pt x="16045" y="1990"/>
                </a:lnTo>
                <a:cubicBezTo>
                  <a:pt x="14858" y="631"/>
                  <a:pt x="13576" y="1"/>
                  <a:pt x="1228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2"/>
          <p:cNvSpPr/>
          <p:nvPr/>
        </p:nvSpPr>
        <p:spPr>
          <a:xfrm>
            <a:off x="5457613" y="1877074"/>
            <a:ext cx="701087" cy="421961"/>
          </a:xfrm>
          <a:custGeom>
            <a:rect b="b" l="l" r="r" t="t"/>
            <a:pathLst>
              <a:path extrusionOk="0" h="14180" w="23560">
                <a:moveTo>
                  <a:pt x="10667" y="1"/>
                </a:moveTo>
                <a:cubicBezTo>
                  <a:pt x="9609" y="1"/>
                  <a:pt x="8540" y="436"/>
                  <a:pt x="7509" y="1436"/>
                </a:cubicBezTo>
                <a:lnTo>
                  <a:pt x="496" y="9632"/>
                </a:lnTo>
                <a:cubicBezTo>
                  <a:pt x="1" y="10127"/>
                  <a:pt x="393" y="10986"/>
                  <a:pt x="1120" y="10986"/>
                </a:cubicBezTo>
                <a:cubicBezTo>
                  <a:pt x="1137" y="10986"/>
                  <a:pt x="1154" y="10985"/>
                  <a:pt x="1172" y="10984"/>
                </a:cubicBezTo>
                <a:lnTo>
                  <a:pt x="7974" y="10139"/>
                </a:lnTo>
                <a:cubicBezTo>
                  <a:pt x="8004" y="10135"/>
                  <a:pt x="8035" y="10133"/>
                  <a:pt x="8065" y="10133"/>
                </a:cubicBezTo>
                <a:cubicBezTo>
                  <a:pt x="8329" y="10133"/>
                  <a:pt x="8583" y="10292"/>
                  <a:pt x="8734" y="10519"/>
                </a:cubicBezTo>
                <a:lnTo>
                  <a:pt x="10762" y="13815"/>
                </a:lnTo>
                <a:cubicBezTo>
                  <a:pt x="10914" y="14043"/>
                  <a:pt x="11173" y="14180"/>
                  <a:pt x="11438" y="14180"/>
                </a:cubicBezTo>
                <a:cubicBezTo>
                  <a:pt x="11614" y="14180"/>
                  <a:pt x="11793" y="14119"/>
                  <a:pt x="11945" y="13984"/>
                </a:cubicBezTo>
                <a:lnTo>
                  <a:pt x="15494" y="10900"/>
                </a:lnTo>
                <a:cubicBezTo>
                  <a:pt x="15635" y="10787"/>
                  <a:pt x="15813" y="10731"/>
                  <a:pt x="16004" y="10731"/>
                </a:cubicBezTo>
                <a:cubicBezTo>
                  <a:pt x="16100" y="10731"/>
                  <a:pt x="16198" y="10745"/>
                  <a:pt x="16297" y="10773"/>
                </a:cubicBezTo>
                <a:lnTo>
                  <a:pt x="21789" y="12758"/>
                </a:lnTo>
                <a:cubicBezTo>
                  <a:pt x="21860" y="12788"/>
                  <a:pt x="21935" y="12801"/>
                  <a:pt x="22012" y="12801"/>
                </a:cubicBezTo>
                <a:cubicBezTo>
                  <a:pt x="22710" y="12801"/>
                  <a:pt x="23560" y="11682"/>
                  <a:pt x="23141" y="11111"/>
                </a:cubicBezTo>
                <a:lnTo>
                  <a:pt x="15959" y="3422"/>
                </a:lnTo>
                <a:cubicBezTo>
                  <a:pt x="14415" y="1390"/>
                  <a:pt x="12558" y="1"/>
                  <a:pt x="106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2"/>
          <p:cNvSpPr/>
          <p:nvPr/>
        </p:nvSpPr>
        <p:spPr>
          <a:xfrm>
            <a:off x="3600418" y="3969026"/>
            <a:ext cx="6231905" cy="731707"/>
          </a:xfrm>
          <a:custGeom>
            <a:rect b="b" l="l" r="r" t="t"/>
            <a:pathLst>
              <a:path extrusionOk="0" h="24589" w="209423">
                <a:moveTo>
                  <a:pt x="24588" y="0"/>
                </a:moveTo>
                <a:cubicBezTo>
                  <a:pt x="11027" y="42"/>
                  <a:pt x="42" y="11027"/>
                  <a:pt x="0" y="24589"/>
                </a:cubicBezTo>
                <a:lnTo>
                  <a:pt x="209423" y="24589"/>
                </a:lnTo>
                <a:cubicBezTo>
                  <a:pt x="209381" y="11027"/>
                  <a:pt x="198396" y="42"/>
                  <a:pt x="1848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2"/>
          <p:cNvSpPr/>
          <p:nvPr/>
        </p:nvSpPr>
        <p:spPr>
          <a:xfrm>
            <a:off x="7762956" y="3001580"/>
            <a:ext cx="958013" cy="1241572"/>
          </a:xfrm>
          <a:custGeom>
            <a:rect b="b" l="l" r="r" t="t"/>
            <a:pathLst>
              <a:path extrusionOk="0" h="41723" w="32194">
                <a:moveTo>
                  <a:pt x="16306" y="0"/>
                </a:moveTo>
                <a:cubicBezTo>
                  <a:pt x="15667" y="0"/>
                  <a:pt x="15019" y="35"/>
                  <a:pt x="14365" y="107"/>
                </a:cubicBezTo>
                <a:cubicBezTo>
                  <a:pt x="7098" y="867"/>
                  <a:pt x="1268" y="6275"/>
                  <a:pt x="465" y="13035"/>
                </a:cubicBezTo>
                <a:cubicBezTo>
                  <a:pt x="1" y="16879"/>
                  <a:pt x="1099" y="20682"/>
                  <a:pt x="3550" y="23639"/>
                </a:cubicBezTo>
                <a:cubicBezTo>
                  <a:pt x="5366" y="25878"/>
                  <a:pt x="6296" y="28709"/>
                  <a:pt x="6127" y="31582"/>
                </a:cubicBezTo>
                <a:cubicBezTo>
                  <a:pt x="6084" y="31793"/>
                  <a:pt x="6084" y="32004"/>
                  <a:pt x="6127" y="32215"/>
                </a:cubicBezTo>
                <a:cubicBezTo>
                  <a:pt x="6127" y="37454"/>
                  <a:pt x="10647" y="41637"/>
                  <a:pt x="16266" y="41721"/>
                </a:cubicBezTo>
                <a:cubicBezTo>
                  <a:pt x="16322" y="41722"/>
                  <a:pt x="16377" y="41723"/>
                  <a:pt x="16432" y="41723"/>
                </a:cubicBezTo>
                <a:cubicBezTo>
                  <a:pt x="21936" y="41723"/>
                  <a:pt x="26534" y="37571"/>
                  <a:pt x="26659" y="32384"/>
                </a:cubicBezTo>
                <a:cubicBezTo>
                  <a:pt x="26659" y="31920"/>
                  <a:pt x="26659" y="31455"/>
                  <a:pt x="26575" y="30990"/>
                </a:cubicBezTo>
                <a:cubicBezTo>
                  <a:pt x="26279" y="28413"/>
                  <a:pt x="27082" y="25878"/>
                  <a:pt x="28772" y="23935"/>
                </a:cubicBezTo>
                <a:cubicBezTo>
                  <a:pt x="30968" y="21358"/>
                  <a:pt x="32194" y="18105"/>
                  <a:pt x="32194" y="14683"/>
                </a:cubicBezTo>
                <a:cubicBezTo>
                  <a:pt x="32154" y="6571"/>
                  <a:pt x="25068" y="0"/>
                  <a:pt x="163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2"/>
          <p:cNvSpPr/>
          <p:nvPr/>
        </p:nvSpPr>
        <p:spPr>
          <a:xfrm>
            <a:off x="8058418" y="3481539"/>
            <a:ext cx="384705" cy="1168904"/>
          </a:xfrm>
          <a:custGeom>
            <a:rect b="b" l="l" r="r" t="t"/>
            <a:pathLst>
              <a:path extrusionOk="0" h="39281" w="12928">
                <a:moveTo>
                  <a:pt x="6295" y="1"/>
                </a:moveTo>
                <a:cubicBezTo>
                  <a:pt x="5894" y="1"/>
                  <a:pt x="5492" y="265"/>
                  <a:pt x="5450" y="793"/>
                </a:cubicBezTo>
                <a:lnTo>
                  <a:pt x="5492" y="8524"/>
                </a:lnTo>
                <a:lnTo>
                  <a:pt x="1690" y="3328"/>
                </a:lnTo>
                <a:cubicBezTo>
                  <a:pt x="1515" y="3102"/>
                  <a:pt x="1250" y="2981"/>
                  <a:pt x="994" y="2981"/>
                </a:cubicBezTo>
                <a:cubicBezTo>
                  <a:pt x="817" y="2981"/>
                  <a:pt x="645" y="3038"/>
                  <a:pt x="507" y="3159"/>
                </a:cubicBezTo>
                <a:cubicBezTo>
                  <a:pt x="84" y="3412"/>
                  <a:pt x="0" y="3961"/>
                  <a:pt x="296" y="4342"/>
                </a:cubicBezTo>
                <a:lnTo>
                  <a:pt x="5196" y="11017"/>
                </a:lnTo>
                <a:cubicBezTo>
                  <a:pt x="5281" y="11143"/>
                  <a:pt x="5365" y="11228"/>
                  <a:pt x="5492" y="11270"/>
                </a:cubicBezTo>
                <a:lnTo>
                  <a:pt x="5619" y="38436"/>
                </a:lnTo>
                <a:cubicBezTo>
                  <a:pt x="5619" y="38900"/>
                  <a:pt x="5999" y="39281"/>
                  <a:pt x="6464" y="39281"/>
                </a:cubicBezTo>
                <a:cubicBezTo>
                  <a:pt x="6971" y="39281"/>
                  <a:pt x="7351" y="38900"/>
                  <a:pt x="7309" y="38436"/>
                </a:cubicBezTo>
                <a:lnTo>
                  <a:pt x="7224" y="17861"/>
                </a:lnTo>
                <a:lnTo>
                  <a:pt x="12632" y="11355"/>
                </a:lnTo>
                <a:cubicBezTo>
                  <a:pt x="12928" y="10974"/>
                  <a:pt x="12886" y="10468"/>
                  <a:pt x="12548" y="10172"/>
                </a:cubicBezTo>
                <a:cubicBezTo>
                  <a:pt x="12381" y="10024"/>
                  <a:pt x="12182" y="9957"/>
                  <a:pt x="11986" y="9957"/>
                </a:cubicBezTo>
                <a:cubicBezTo>
                  <a:pt x="11735" y="9957"/>
                  <a:pt x="11489" y="10066"/>
                  <a:pt x="11322" y="10256"/>
                </a:cubicBezTo>
                <a:lnTo>
                  <a:pt x="7224" y="15199"/>
                </a:lnTo>
                <a:lnTo>
                  <a:pt x="7140" y="793"/>
                </a:lnTo>
                <a:cubicBezTo>
                  <a:pt x="7098" y="265"/>
                  <a:pt x="6696" y="1"/>
                  <a:pt x="629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2"/>
          <p:cNvSpPr/>
          <p:nvPr/>
        </p:nvSpPr>
        <p:spPr>
          <a:xfrm>
            <a:off x="8340014" y="2352718"/>
            <a:ext cx="1157894" cy="1500730"/>
          </a:xfrm>
          <a:custGeom>
            <a:rect b="b" l="l" r="r" t="t"/>
            <a:pathLst>
              <a:path extrusionOk="0" h="50432" w="38911">
                <a:moveTo>
                  <a:pt x="19282" y="1"/>
                </a:moveTo>
                <a:cubicBezTo>
                  <a:pt x="8639" y="1"/>
                  <a:pt x="1" y="8002"/>
                  <a:pt x="1" y="17856"/>
                </a:cubicBezTo>
                <a:cubicBezTo>
                  <a:pt x="1" y="21954"/>
                  <a:pt x="1521" y="25926"/>
                  <a:pt x="4225" y="29010"/>
                </a:cubicBezTo>
                <a:cubicBezTo>
                  <a:pt x="6253" y="31333"/>
                  <a:pt x="7225" y="34417"/>
                  <a:pt x="6845" y="37502"/>
                </a:cubicBezTo>
                <a:cubicBezTo>
                  <a:pt x="6760" y="38093"/>
                  <a:pt x="6760" y="38642"/>
                  <a:pt x="6760" y="39234"/>
                </a:cubicBezTo>
                <a:cubicBezTo>
                  <a:pt x="6969" y="45451"/>
                  <a:pt x="12494" y="50432"/>
                  <a:pt x="19142" y="50432"/>
                </a:cubicBezTo>
                <a:cubicBezTo>
                  <a:pt x="19225" y="50432"/>
                  <a:pt x="19309" y="50431"/>
                  <a:pt x="19392" y="50429"/>
                </a:cubicBezTo>
                <a:cubicBezTo>
                  <a:pt x="26194" y="50303"/>
                  <a:pt x="31602" y="45191"/>
                  <a:pt x="31602" y="38896"/>
                </a:cubicBezTo>
                <a:lnTo>
                  <a:pt x="31602" y="38177"/>
                </a:lnTo>
                <a:cubicBezTo>
                  <a:pt x="31391" y="34671"/>
                  <a:pt x="32447" y="31249"/>
                  <a:pt x="34644" y="28545"/>
                </a:cubicBezTo>
                <a:cubicBezTo>
                  <a:pt x="37601" y="24954"/>
                  <a:pt x="38911" y="20307"/>
                  <a:pt x="38362" y="15702"/>
                </a:cubicBezTo>
                <a:cubicBezTo>
                  <a:pt x="37305" y="7548"/>
                  <a:pt x="30292" y="1042"/>
                  <a:pt x="21462" y="112"/>
                </a:cubicBezTo>
                <a:cubicBezTo>
                  <a:pt x="20728" y="37"/>
                  <a:pt x="20000" y="1"/>
                  <a:pt x="19282" y="1"/>
                </a:cubicBezTo>
                <a:close/>
              </a:path>
            </a:pathLst>
          </a:cu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2"/>
          <p:cNvSpPr/>
          <p:nvPr/>
        </p:nvSpPr>
        <p:spPr>
          <a:xfrm>
            <a:off x="8685290" y="2926800"/>
            <a:ext cx="455587" cy="1724893"/>
          </a:xfrm>
          <a:custGeom>
            <a:rect b="b" l="l" r="r" t="t"/>
            <a:pathLst>
              <a:path extrusionOk="0" h="57965" w="15310">
                <a:moveTo>
                  <a:pt x="7705" y="1"/>
                </a:moveTo>
                <a:cubicBezTo>
                  <a:pt x="7325" y="1"/>
                  <a:pt x="6987" y="339"/>
                  <a:pt x="6987" y="719"/>
                </a:cubicBezTo>
                <a:lnTo>
                  <a:pt x="6987" y="11070"/>
                </a:lnTo>
                <a:lnTo>
                  <a:pt x="1832" y="3972"/>
                </a:lnTo>
                <a:cubicBezTo>
                  <a:pt x="1676" y="3743"/>
                  <a:pt x="1464" y="3648"/>
                  <a:pt x="1256" y="3648"/>
                </a:cubicBezTo>
                <a:cubicBezTo>
                  <a:pt x="735" y="3648"/>
                  <a:pt x="239" y="4243"/>
                  <a:pt x="692" y="4817"/>
                </a:cubicBezTo>
                <a:lnTo>
                  <a:pt x="6564" y="12886"/>
                </a:lnTo>
                <a:cubicBezTo>
                  <a:pt x="6649" y="13055"/>
                  <a:pt x="6818" y="13140"/>
                  <a:pt x="6944" y="13182"/>
                </a:cubicBezTo>
                <a:lnTo>
                  <a:pt x="6944" y="19012"/>
                </a:lnTo>
                <a:lnTo>
                  <a:pt x="1410" y="12422"/>
                </a:lnTo>
                <a:cubicBezTo>
                  <a:pt x="1257" y="12289"/>
                  <a:pt x="1090" y="12233"/>
                  <a:pt x="931" y="12233"/>
                </a:cubicBezTo>
                <a:cubicBezTo>
                  <a:pt x="428" y="12233"/>
                  <a:pt x="1" y="12795"/>
                  <a:pt x="354" y="13309"/>
                </a:cubicBezTo>
                <a:lnTo>
                  <a:pt x="6987" y="21251"/>
                </a:lnTo>
                <a:lnTo>
                  <a:pt x="6987" y="57247"/>
                </a:lnTo>
                <a:cubicBezTo>
                  <a:pt x="6987" y="57627"/>
                  <a:pt x="7282" y="57923"/>
                  <a:pt x="7663" y="57965"/>
                </a:cubicBezTo>
                <a:cubicBezTo>
                  <a:pt x="8085" y="57923"/>
                  <a:pt x="8381" y="57627"/>
                  <a:pt x="8381" y="57247"/>
                </a:cubicBezTo>
                <a:lnTo>
                  <a:pt x="8381" y="21251"/>
                </a:lnTo>
                <a:lnTo>
                  <a:pt x="15014" y="13309"/>
                </a:lnTo>
                <a:cubicBezTo>
                  <a:pt x="15309" y="13013"/>
                  <a:pt x="15267" y="12591"/>
                  <a:pt x="14971" y="12337"/>
                </a:cubicBezTo>
                <a:cubicBezTo>
                  <a:pt x="14834" y="12219"/>
                  <a:pt x="14661" y="12156"/>
                  <a:pt x="14489" y="12156"/>
                </a:cubicBezTo>
                <a:cubicBezTo>
                  <a:pt x="14290" y="12156"/>
                  <a:pt x="14093" y="12240"/>
                  <a:pt x="13957" y="12422"/>
                </a:cubicBezTo>
                <a:lnTo>
                  <a:pt x="8381" y="19012"/>
                </a:lnTo>
                <a:lnTo>
                  <a:pt x="8381" y="13182"/>
                </a:lnTo>
                <a:cubicBezTo>
                  <a:pt x="8550" y="13140"/>
                  <a:pt x="8719" y="13055"/>
                  <a:pt x="8803" y="12886"/>
                </a:cubicBezTo>
                <a:lnTo>
                  <a:pt x="14676" y="4817"/>
                </a:lnTo>
                <a:cubicBezTo>
                  <a:pt x="15129" y="4243"/>
                  <a:pt x="14632" y="3648"/>
                  <a:pt x="14111" y="3648"/>
                </a:cubicBezTo>
                <a:cubicBezTo>
                  <a:pt x="13903" y="3648"/>
                  <a:pt x="13692" y="3743"/>
                  <a:pt x="13535" y="3972"/>
                </a:cubicBezTo>
                <a:lnTo>
                  <a:pt x="8381" y="11070"/>
                </a:lnTo>
                <a:lnTo>
                  <a:pt x="8381" y="719"/>
                </a:lnTo>
                <a:cubicBezTo>
                  <a:pt x="8381" y="339"/>
                  <a:pt x="8085" y="1"/>
                  <a:pt x="770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2"/>
          <p:cNvSpPr/>
          <p:nvPr/>
        </p:nvSpPr>
        <p:spPr>
          <a:xfrm>
            <a:off x="9008843" y="3349386"/>
            <a:ext cx="755602" cy="979230"/>
          </a:xfrm>
          <a:custGeom>
            <a:rect b="b" l="l" r="r" t="t"/>
            <a:pathLst>
              <a:path extrusionOk="0" h="32907" w="25392">
                <a:moveTo>
                  <a:pt x="12801" y="1"/>
                </a:moveTo>
                <a:cubicBezTo>
                  <a:pt x="12314" y="1"/>
                  <a:pt x="11821" y="27"/>
                  <a:pt x="11323" y="79"/>
                </a:cubicBezTo>
                <a:cubicBezTo>
                  <a:pt x="5577" y="713"/>
                  <a:pt x="1014" y="4980"/>
                  <a:pt x="338" y="10303"/>
                </a:cubicBezTo>
                <a:cubicBezTo>
                  <a:pt x="0" y="13303"/>
                  <a:pt x="845" y="16345"/>
                  <a:pt x="2789" y="18669"/>
                </a:cubicBezTo>
                <a:cubicBezTo>
                  <a:pt x="4225" y="20443"/>
                  <a:pt x="4943" y="22682"/>
                  <a:pt x="4817" y="24964"/>
                </a:cubicBezTo>
                <a:lnTo>
                  <a:pt x="4817" y="25428"/>
                </a:lnTo>
                <a:cubicBezTo>
                  <a:pt x="4817" y="29526"/>
                  <a:pt x="8365" y="32864"/>
                  <a:pt x="12802" y="32906"/>
                </a:cubicBezTo>
                <a:cubicBezTo>
                  <a:pt x="12830" y="32906"/>
                  <a:pt x="12858" y="32907"/>
                  <a:pt x="12886" y="32907"/>
                </a:cubicBezTo>
                <a:cubicBezTo>
                  <a:pt x="17243" y="32907"/>
                  <a:pt x="20914" y="29669"/>
                  <a:pt x="20998" y="25555"/>
                </a:cubicBezTo>
                <a:cubicBezTo>
                  <a:pt x="21040" y="25217"/>
                  <a:pt x="20998" y="24837"/>
                  <a:pt x="20955" y="24457"/>
                </a:cubicBezTo>
                <a:cubicBezTo>
                  <a:pt x="20702" y="22429"/>
                  <a:pt x="21336" y="20443"/>
                  <a:pt x="22688" y="18922"/>
                </a:cubicBezTo>
                <a:cubicBezTo>
                  <a:pt x="24420" y="16894"/>
                  <a:pt x="25391" y="14275"/>
                  <a:pt x="25391" y="11613"/>
                </a:cubicBezTo>
                <a:cubicBezTo>
                  <a:pt x="25352" y="5180"/>
                  <a:pt x="19709" y="1"/>
                  <a:pt x="128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2"/>
          <p:cNvSpPr/>
          <p:nvPr/>
        </p:nvSpPr>
        <p:spPr>
          <a:xfrm>
            <a:off x="9243927" y="3724807"/>
            <a:ext cx="308466" cy="924387"/>
          </a:xfrm>
          <a:custGeom>
            <a:rect b="b" l="l" r="r" t="t"/>
            <a:pathLst>
              <a:path extrusionOk="0" h="31064" w="10366">
                <a:moveTo>
                  <a:pt x="4902" y="1"/>
                </a:moveTo>
                <a:cubicBezTo>
                  <a:pt x="4542" y="1"/>
                  <a:pt x="4183" y="243"/>
                  <a:pt x="4226" y="729"/>
                </a:cubicBezTo>
                <a:lnTo>
                  <a:pt x="4226" y="6855"/>
                </a:lnTo>
                <a:lnTo>
                  <a:pt x="1226" y="2757"/>
                </a:lnTo>
                <a:cubicBezTo>
                  <a:pt x="1100" y="2582"/>
                  <a:pt x="900" y="2480"/>
                  <a:pt x="697" y="2480"/>
                </a:cubicBezTo>
                <a:cubicBezTo>
                  <a:pt x="557" y="2480"/>
                  <a:pt x="417" y="2528"/>
                  <a:pt x="296" y="2630"/>
                </a:cubicBezTo>
                <a:cubicBezTo>
                  <a:pt x="43" y="2842"/>
                  <a:pt x="1" y="3264"/>
                  <a:pt x="212" y="3518"/>
                </a:cubicBezTo>
                <a:lnTo>
                  <a:pt x="4057" y="8799"/>
                </a:lnTo>
                <a:cubicBezTo>
                  <a:pt x="4141" y="8883"/>
                  <a:pt x="4226" y="8968"/>
                  <a:pt x="4310" y="9010"/>
                </a:cubicBezTo>
                <a:lnTo>
                  <a:pt x="4395" y="30430"/>
                </a:lnTo>
                <a:cubicBezTo>
                  <a:pt x="4437" y="30852"/>
                  <a:pt x="4754" y="31063"/>
                  <a:pt x="5071" y="31063"/>
                </a:cubicBezTo>
                <a:cubicBezTo>
                  <a:pt x="5387" y="31063"/>
                  <a:pt x="5704" y="30852"/>
                  <a:pt x="5746" y="30430"/>
                </a:cubicBezTo>
                <a:lnTo>
                  <a:pt x="5662" y="14206"/>
                </a:lnTo>
                <a:lnTo>
                  <a:pt x="9929" y="9094"/>
                </a:lnTo>
                <a:cubicBezTo>
                  <a:pt x="10366" y="8564"/>
                  <a:pt x="9904" y="7941"/>
                  <a:pt x="9394" y="7941"/>
                </a:cubicBezTo>
                <a:cubicBezTo>
                  <a:pt x="9214" y="7941"/>
                  <a:pt x="9027" y="8019"/>
                  <a:pt x="8873" y="8207"/>
                </a:cubicBezTo>
                <a:lnTo>
                  <a:pt x="5662" y="12094"/>
                </a:lnTo>
                <a:lnTo>
                  <a:pt x="5577" y="729"/>
                </a:lnTo>
                <a:cubicBezTo>
                  <a:pt x="5620" y="243"/>
                  <a:pt x="5261" y="1"/>
                  <a:pt x="4902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2"/>
          <p:cNvSpPr/>
          <p:nvPr/>
        </p:nvSpPr>
        <p:spPr>
          <a:xfrm>
            <a:off x="4232764" y="3146589"/>
            <a:ext cx="859962" cy="1112901"/>
          </a:xfrm>
          <a:custGeom>
            <a:rect b="b" l="l" r="r" t="t"/>
            <a:pathLst>
              <a:path extrusionOk="0" h="37399" w="28899">
                <a:moveTo>
                  <a:pt x="14304" y="0"/>
                </a:moveTo>
                <a:cubicBezTo>
                  <a:pt x="6444" y="0"/>
                  <a:pt x="40" y="5896"/>
                  <a:pt x="1" y="13189"/>
                </a:cubicBezTo>
                <a:cubicBezTo>
                  <a:pt x="1" y="16231"/>
                  <a:pt x="1099" y="19189"/>
                  <a:pt x="3085" y="21470"/>
                </a:cubicBezTo>
                <a:cubicBezTo>
                  <a:pt x="4606" y="23202"/>
                  <a:pt x="5324" y="25484"/>
                  <a:pt x="5028" y="27765"/>
                </a:cubicBezTo>
                <a:cubicBezTo>
                  <a:pt x="4986" y="28187"/>
                  <a:pt x="4944" y="28610"/>
                  <a:pt x="4986" y="29032"/>
                </a:cubicBezTo>
                <a:cubicBezTo>
                  <a:pt x="5070" y="33670"/>
                  <a:pt x="9202" y="37399"/>
                  <a:pt x="14157" y="37399"/>
                </a:cubicBezTo>
                <a:cubicBezTo>
                  <a:pt x="14212" y="37399"/>
                  <a:pt x="14267" y="37398"/>
                  <a:pt x="14323" y="37398"/>
                </a:cubicBezTo>
                <a:cubicBezTo>
                  <a:pt x="19350" y="37313"/>
                  <a:pt x="23406" y="33553"/>
                  <a:pt x="23406" y="28863"/>
                </a:cubicBezTo>
                <a:lnTo>
                  <a:pt x="23406" y="28356"/>
                </a:lnTo>
                <a:cubicBezTo>
                  <a:pt x="23237" y="25779"/>
                  <a:pt x="24082" y="23202"/>
                  <a:pt x="25687" y="21217"/>
                </a:cubicBezTo>
                <a:cubicBezTo>
                  <a:pt x="27884" y="18555"/>
                  <a:pt x="28898" y="15133"/>
                  <a:pt x="28476" y="11711"/>
                </a:cubicBezTo>
                <a:cubicBezTo>
                  <a:pt x="27758" y="5627"/>
                  <a:pt x="22519" y="769"/>
                  <a:pt x="16013" y="93"/>
                </a:cubicBezTo>
                <a:cubicBezTo>
                  <a:pt x="15437" y="30"/>
                  <a:pt x="14867" y="0"/>
                  <a:pt x="143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2"/>
          <p:cNvSpPr/>
          <p:nvPr/>
        </p:nvSpPr>
        <p:spPr>
          <a:xfrm>
            <a:off x="4473443" y="3572359"/>
            <a:ext cx="352745" cy="1054517"/>
          </a:xfrm>
          <a:custGeom>
            <a:rect b="b" l="l" r="r" t="t"/>
            <a:pathLst>
              <a:path extrusionOk="0" h="35437" w="11854">
                <a:moveTo>
                  <a:pt x="6251" y="1"/>
                </a:moveTo>
                <a:cubicBezTo>
                  <a:pt x="5844" y="1"/>
                  <a:pt x="5432" y="276"/>
                  <a:pt x="5474" y="825"/>
                </a:cubicBezTo>
                <a:lnTo>
                  <a:pt x="5432" y="13753"/>
                </a:lnTo>
                <a:lnTo>
                  <a:pt x="1714" y="9317"/>
                </a:lnTo>
                <a:cubicBezTo>
                  <a:pt x="1549" y="9096"/>
                  <a:pt x="1341" y="9005"/>
                  <a:pt x="1136" y="9005"/>
                </a:cubicBezTo>
                <a:cubicBezTo>
                  <a:pt x="555" y="9005"/>
                  <a:pt x="0" y="9737"/>
                  <a:pt x="531" y="10331"/>
                </a:cubicBezTo>
                <a:lnTo>
                  <a:pt x="5390" y="16119"/>
                </a:lnTo>
                <a:lnTo>
                  <a:pt x="5305" y="34581"/>
                </a:lnTo>
                <a:cubicBezTo>
                  <a:pt x="5263" y="35151"/>
                  <a:pt x="5664" y="35436"/>
                  <a:pt x="6066" y="35436"/>
                </a:cubicBezTo>
                <a:cubicBezTo>
                  <a:pt x="6467" y="35436"/>
                  <a:pt x="6868" y="35151"/>
                  <a:pt x="6826" y="34581"/>
                </a:cubicBezTo>
                <a:lnTo>
                  <a:pt x="6953" y="10246"/>
                </a:lnTo>
                <a:cubicBezTo>
                  <a:pt x="7037" y="10162"/>
                  <a:pt x="7164" y="10119"/>
                  <a:pt x="7206" y="9993"/>
                </a:cubicBezTo>
                <a:lnTo>
                  <a:pt x="11600" y="4036"/>
                </a:lnTo>
                <a:cubicBezTo>
                  <a:pt x="11854" y="3698"/>
                  <a:pt x="11811" y="3191"/>
                  <a:pt x="11473" y="2979"/>
                </a:cubicBezTo>
                <a:cubicBezTo>
                  <a:pt x="11336" y="2877"/>
                  <a:pt x="11178" y="2829"/>
                  <a:pt x="11022" y="2829"/>
                </a:cubicBezTo>
                <a:cubicBezTo>
                  <a:pt x="10793" y="2829"/>
                  <a:pt x="10568" y="2931"/>
                  <a:pt x="10417" y="3106"/>
                </a:cubicBezTo>
                <a:lnTo>
                  <a:pt x="6995" y="7796"/>
                </a:lnTo>
                <a:lnTo>
                  <a:pt x="6995" y="825"/>
                </a:lnTo>
                <a:cubicBezTo>
                  <a:pt x="7059" y="276"/>
                  <a:pt x="6657" y="1"/>
                  <a:pt x="6251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2"/>
          <p:cNvSpPr/>
          <p:nvPr/>
        </p:nvSpPr>
        <p:spPr>
          <a:xfrm>
            <a:off x="4838746" y="2563044"/>
            <a:ext cx="1038447" cy="1346943"/>
          </a:xfrm>
          <a:custGeom>
            <a:rect b="b" l="l" r="r" t="t"/>
            <a:pathLst>
              <a:path extrusionOk="0" h="45264" w="34897">
                <a:moveTo>
                  <a:pt x="17276" y="0"/>
                </a:moveTo>
                <a:cubicBezTo>
                  <a:pt x="7751" y="0"/>
                  <a:pt x="0" y="7161"/>
                  <a:pt x="0" y="16027"/>
                </a:cubicBezTo>
                <a:cubicBezTo>
                  <a:pt x="0" y="19703"/>
                  <a:pt x="1310" y="23294"/>
                  <a:pt x="3760" y="26082"/>
                </a:cubicBezTo>
                <a:cubicBezTo>
                  <a:pt x="5619" y="28152"/>
                  <a:pt x="6464" y="30898"/>
                  <a:pt x="6168" y="33687"/>
                </a:cubicBezTo>
                <a:cubicBezTo>
                  <a:pt x="6084" y="34194"/>
                  <a:pt x="6084" y="34701"/>
                  <a:pt x="6084" y="35208"/>
                </a:cubicBezTo>
                <a:cubicBezTo>
                  <a:pt x="6251" y="40775"/>
                  <a:pt x="11271" y="45264"/>
                  <a:pt x="17281" y="45264"/>
                </a:cubicBezTo>
                <a:cubicBezTo>
                  <a:pt x="17337" y="45264"/>
                  <a:pt x="17393" y="45263"/>
                  <a:pt x="17449" y="45263"/>
                </a:cubicBezTo>
                <a:cubicBezTo>
                  <a:pt x="23490" y="45136"/>
                  <a:pt x="28391" y="40573"/>
                  <a:pt x="28391" y="34912"/>
                </a:cubicBezTo>
                <a:lnTo>
                  <a:pt x="28391" y="34236"/>
                </a:lnTo>
                <a:cubicBezTo>
                  <a:pt x="28180" y="31109"/>
                  <a:pt x="29151" y="28025"/>
                  <a:pt x="31095" y="25617"/>
                </a:cubicBezTo>
                <a:cubicBezTo>
                  <a:pt x="33714" y="22364"/>
                  <a:pt x="34897" y="18224"/>
                  <a:pt x="34390" y="14084"/>
                </a:cubicBezTo>
                <a:cubicBezTo>
                  <a:pt x="33460" y="6775"/>
                  <a:pt x="27166" y="944"/>
                  <a:pt x="19223" y="99"/>
                </a:cubicBezTo>
                <a:cubicBezTo>
                  <a:pt x="18567" y="33"/>
                  <a:pt x="17917" y="0"/>
                  <a:pt x="172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2"/>
          <p:cNvSpPr/>
          <p:nvPr/>
        </p:nvSpPr>
        <p:spPr>
          <a:xfrm>
            <a:off x="5148522" y="3078920"/>
            <a:ext cx="409344" cy="1546378"/>
          </a:xfrm>
          <a:custGeom>
            <a:rect b="b" l="l" r="r" t="t"/>
            <a:pathLst>
              <a:path extrusionOk="0" h="51966" w="13756">
                <a:moveTo>
                  <a:pt x="6954" y="1"/>
                </a:moveTo>
                <a:cubicBezTo>
                  <a:pt x="6574" y="1"/>
                  <a:pt x="6320" y="296"/>
                  <a:pt x="6320" y="634"/>
                </a:cubicBezTo>
                <a:lnTo>
                  <a:pt x="6320" y="9887"/>
                </a:lnTo>
                <a:lnTo>
                  <a:pt x="1673" y="3549"/>
                </a:lnTo>
                <a:cubicBezTo>
                  <a:pt x="1543" y="3336"/>
                  <a:pt x="1360" y="3249"/>
                  <a:pt x="1176" y="3249"/>
                </a:cubicBezTo>
                <a:cubicBezTo>
                  <a:pt x="705" y="3249"/>
                  <a:pt x="233" y="3823"/>
                  <a:pt x="659" y="4310"/>
                </a:cubicBezTo>
                <a:lnTo>
                  <a:pt x="5940" y="11577"/>
                </a:lnTo>
                <a:cubicBezTo>
                  <a:pt x="6025" y="11703"/>
                  <a:pt x="6151" y="11788"/>
                  <a:pt x="6320" y="11830"/>
                </a:cubicBezTo>
                <a:lnTo>
                  <a:pt x="6320" y="17069"/>
                </a:lnTo>
                <a:lnTo>
                  <a:pt x="1293" y="11112"/>
                </a:lnTo>
                <a:cubicBezTo>
                  <a:pt x="1160" y="10979"/>
                  <a:pt x="1010" y="10923"/>
                  <a:pt x="865" y="10923"/>
                </a:cubicBezTo>
                <a:cubicBezTo>
                  <a:pt x="409" y="10923"/>
                  <a:pt x="1" y="11476"/>
                  <a:pt x="321" y="11957"/>
                </a:cubicBezTo>
                <a:lnTo>
                  <a:pt x="6320" y="19012"/>
                </a:lnTo>
                <a:lnTo>
                  <a:pt x="6320" y="51332"/>
                </a:lnTo>
                <a:cubicBezTo>
                  <a:pt x="6278" y="51670"/>
                  <a:pt x="6574" y="51966"/>
                  <a:pt x="6954" y="51966"/>
                </a:cubicBezTo>
                <a:cubicBezTo>
                  <a:pt x="7292" y="51966"/>
                  <a:pt x="7546" y="51670"/>
                  <a:pt x="7546" y="51332"/>
                </a:cubicBezTo>
                <a:lnTo>
                  <a:pt x="7546" y="19012"/>
                </a:lnTo>
                <a:lnTo>
                  <a:pt x="13545" y="11915"/>
                </a:lnTo>
                <a:cubicBezTo>
                  <a:pt x="13756" y="11661"/>
                  <a:pt x="13714" y="11281"/>
                  <a:pt x="13460" y="11027"/>
                </a:cubicBezTo>
                <a:cubicBezTo>
                  <a:pt x="13351" y="10936"/>
                  <a:pt x="13210" y="10892"/>
                  <a:pt x="13068" y="10892"/>
                </a:cubicBezTo>
                <a:cubicBezTo>
                  <a:pt x="12881" y="10892"/>
                  <a:pt x="12693" y="10968"/>
                  <a:pt x="12573" y="11112"/>
                </a:cubicBezTo>
                <a:lnTo>
                  <a:pt x="7588" y="17069"/>
                </a:lnTo>
                <a:lnTo>
                  <a:pt x="7588" y="11788"/>
                </a:lnTo>
                <a:cubicBezTo>
                  <a:pt x="7715" y="11788"/>
                  <a:pt x="7841" y="11703"/>
                  <a:pt x="7926" y="11577"/>
                </a:cubicBezTo>
                <a:lnTo>
                  <a:pt x="13207" y="4310"/>
                </a:lnTo>
                <a:cubicBezTo>
                  <a:pt x="13515" y="3816"/>
                  <a:pt x="13103" y="3323"/>
                  <a:pt x="12660" y="3323"/>
                </a:cubicBezTo>
                <a:cubicBezTo>
                  <a:pt x="12497" y="3323"/>
                  <a:pt x="12330" y="3390"/>
                  <a:pt x="12193" y="3549"/>
                </a:cubicBezTo>
                <a:lnTo>
                  <a:pt x="7588" y="9887"/>
                </a:lnTo>
                <a:lnTo>
                  <a:pt x="7588" y="634"/>
                </a:lnTo>
                <a:cubicBezTo>
                  <a:pt x="7588" y="296"/>
                  <a:pt x="7292" y="1"/>
                  <a:pt x="6954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2"/>
          <p:cNvSpPr/>
          <p:nvPr/>
        </p:nvSpPr>
        <p:spPr>
          <a:xfrm>
            <a:off x="5360484" y="2865202"/>
            <a:ext cx="1982593" cy="667610"/>
          </a:xfrm>
          <a:custGeom>
            <a:rect b="b" l="l" r="r" t="t"/>
            <a:pathLst>
              <a:path extrusionOk="0" h="22435" w="66625">
                <a:moveTo>
                  <a:pt x="21462" y="0"/>
                </a:moveTo>
                <a:lnTo>
                  <a:pt x="0" y="22434"/>
                </a:lnTo>
                <a:lnTo>
                  <a:pt x="44825" y="22434"/>
                </a:lnTo>
                <a:lnTo>
                  <a:pt x="66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2"/>
          <p:cNvSpPr/>
          <p:nvPr/>
        </p:nvSpPr>
        <p:spPr>
          <a:xfrm>
            <a:off x="6694364" y="2862672"/>
            <a:ext cx="1361554" cy="784527"/>
          </a:xfrm>
          <a:custGeom>
            <a:rect b="b" l="l" r="r" t="t"/>
            <a:pathLst>
              <a:path extrusionOk="0" h="26364" w="45755">
                <a:moveTo>
                  <a:pt x="21927" y="1"/>
                </a:moveTo>
                <a:lnTo>
                  <a:pt x="21800" y="85"/>
                </a:lnTo>
                <a:lnTo>
                  <a:pt x="0" y="22519"/>
                </a:lnTo>
                <a:lnTo>
                  <a:pt x="3845" y="26364"/>
                </a:lnTo>
                <a:lnTo>
                  <a:pt x="23617" y="7437"/>
                </a:lnTo>
                <a:lnTo>
                  <a:pt x="42501" y="26364"/>
                </a:lnTo>
                <a:lnTo>
                  <a:pt x="45755" y="23111"/>
                </a:lnTo>
                <a:lnTo>
                  <a:pt x="219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2"/>
          <p:cNvSpPr/>
          <p:nvPr/>
        </p:nvSpPr>
        <p:spPr>
          <a:xfrm>
            <a:off x="5345397" y="3532782"/>
            <a:ext cx="1463385" cy="114418"/>
          </a:xfrm>
          <a:custGeom>
            <a:rect b="b" l="l" r="r" t="t"/>
            <a:pathLst>
              <a:path extrusionOk="0" h="3845" w="49177">
                <a:moveTo>
                  <a:pt x="0" y="0"/>
                </a:moveTo>
                <a:lnTo>
                  <a:pt x="3338" y="3845"/>
                </a:lnTo>
                <a:lnTo>
                  <a:pt x="49177" y="3845"/>
                </a:lnTo>
                <a:lnTo>
                  <a:pt x="453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2"/>
          <p:cNvSpPr/>
          <p:nvPr/>
        </p:nvSpPr>
        <p:spPr>
          <a:xfrm>
            <a:off x="6801224" y="3078920"/>
            <a:ext cx="1142807" cy="1469693"/>
          </a:xfrm>
          <a:custGeom>
            <a:rect b="b" l="l" r="r" t="t"/>
            <a:pathLst>
              <a:path extrusionOk="0" h="49389" w="38404">
                <a:moveTo>
                  <a:pt x="19857" y="1"/>
                </a:moveTo>
                <a:lnTo>
                  <a:pt x="254" y="18590"/>
                </a:lnTo>
                <a:lnTo>
                  <a:pt x="0" y="19054"/>
                </a:lnTo>
                <a:lnTo>
                  <a:pt x="0" y="49389"/>
                </a:lnTo>
                <a:lnTo>
                  <a:pt x="38403" y="49135"/>
                </a:lnTo>
                <a:lnTo>
                  <a:pt x="38403" y="18843"/>
                </a:lnTo>
                <a:lnTo>
                  <a:pt x="38403" y="18590"/>
                </a:lnTo>
                <a:lnTo>
                  <a:pt x="198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2"/>
          <p:cNvSpPr/>
          <p:nvPr/>
        </p:nvSpPr>
        <p:spPr>
          <a:xfrm>
            <a:off x="7145696" y="3824435"/>
            <a:ext cx="261509" cy="163458"/>
          </a:xfrm>
          <a:custGeom>
            <a:rect b="b" l="l" r="r" t="t"/>
            <a:pathLst>
              <a:path extrusionOk="0" h="5493" w="8788">
                <a:moveTo>
                  <a:pt x="803" y="1"/>
                </a:moveTo>
                <a:cubicBezTo>
                  <a:pt x="338" y="1"/>
                  <a:pt x="0" y="339"/>
                  <a:pt x="0" y="803"/>
                </a:cubicBezTo>
                <a:lnTo>
                  <a:pt x="0" y="5493"/>
                </a:lnTo>
                <a:lnTo>
                  <a:pt x="8788" y="549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2"/>
          <p:cNvSpPr/>
          <p:nvPr/>
        </p:nvSpPr>
        <p:spPr>
          <a:xfrm>
            <a:off x="7145696" y="4053240"/>
            <a:ext cx="261509" cy="174796"/>
          </a:xfrm>
          <a:custGeom>
            <a:rect b="b" l="l" r="r" t="t"/>
            <a:pathLst>
              <a:path extrusionOk="0" h="5874" w="8788">
                <a:moveTo>
                  <a:pt x="0" y="1"/>
                </a:moveTo>
                <a:lnTo>
                  <a:pt x="0" y="5028"/>
                </a:lnTo>
                <a:cubicBezTo>
                  <a:pt x="0" y="5493"/>
                  <a:pt x="338" y="5831"/>
                  <a:pt x="803" y="5873"/>
                </a:cubicBezTo>
                <a:lnTo>
                  <a:pt x="8788" y="587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2"/>
          <p:cNvSpPr/>
          <p:nvPr/>
        </p:nvSpPr>
        <p:spPr>
          <a:xfrm>
            <a:off x="7472553" y="3824435"/>
            <a:ext cx="241423" cy="163458"/>
          </a:xfrm>
          <a:custGeom>
            <a:rect b="b" l="l" r="r" t="t"/>
            <a:pathLst>
              <a:path extrusionOk="0" h="5493" w="8113">
                <a:moveTo>
                  <a:pt x="0" y="1"/>
                </a:moveTo>
                <a:lnTo>
                  <a:pt x="0" y="5493"/>
                </a:lnTo>
                <a:lnTo>
                  <a:pt x="8112" y="5493"/>
                </a:lnTo>
                <a:lnTo>
                  <a:pt x="8112" y="803"/>
                </a:lnTo>
                <a:cubicBezTo>
                  <a:pt x="8112" y="339"/>
                  <a:pt x="7732" y="1"/>
                  <a:pt x="726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2"/>
          <p:cNvSpPr/>
          <p:nvPr/>
        </p:nvSpPr>
        <p:spPr>
          <a:xfrm>
            <a:off x="7472553" y="4053240"/>
            <a:ext cx="241423" cy="173546"/>
          </a:xfrm>
          <a:custGeom>
            <a:rect b="b" l="l" r="r" t="t"/>
            <a:pathLst>
              <a:path extrusionOk="0" h="5832" w="8113">
                <a:moveTo>
                  <a:pt x="0" y="1"/>
                </a:moveTo>
                <a:lnTo>
                  <a:pt x="0" y="5831"/>
                </a:lnTo>
                <a:lnTo>
                  <a:pt x="7267" y="5831"/>
                </a:lnTo>
                <a:cubicBezTo>
                  <a:pt x="7732" y="5831"/>
                  <a:pt x="8112" y="5493"/>
                  <a:pt x="8112" y="5028"/>
                </a:cubicBezTo>
                <a:lnTo>
                  <a:pt x="8112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2"/>
          <p:cNvSpPr/>
          <p:nvPr/>
        </p:nvSpPr>
        <p:spPr>
          <a:xfrm>
            <a:off x="5452257" y="3639641"/>
            <a:ext cx="1348997" cy="908973"/>
          </a:xfrm>
          <a:custGeom>
            <a:rect b="b" l="l" r="r" t="t"/>
            <a:pathLst>
              <a:path extrusionOk="0" h="30546" w="45333">
                <a:moveTo>
                  <a:pt x="0" y="0"/>
                </a:moveTo>
                <a:lnTo>
                  <a:pt x="0" y="30546"/>
                </a:lnTo>
                <a:lnTo>
                  <a:pt x="45332" y="30546"/>
                </a:lnTo>
                <a:lnTo>
                  <a:pt x="4533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2"/>
          <p:cNvSpPr/>
          <p:nvPr/>
        </p:nvSpPr>
        <p:spPr>
          <a:xfrm>
            <a:off x="5978994" y="3972776"/>
            <a:ext cx="270347" cy="568309"/>
          </a:xfrm>
          <a:custGeom>
            <a:rect b="b" l="l" r="r" t="t"/>
            <a:pathLst>
              <a:path extrusionOk="0" h="19098" w="9085">
                <a:moveTo>
                  <a:pt x="1015" y="1"/>
                </a:moveTo>
                <a:cubicBezTo>
                  <a:pt x="466" y="1"/>
                  <a:pt x="1" y="466"/>
                  <a:pt x="1" y="1015"/>
                </a:cubicBezTo>
                <a:lnTo>
                  <a:pt x="1" y="19097"/>
                </a:lnTo>
                <a:lnTo>
                  <a:pt x="9084" y="19097"/>
                </a:lnTo>
                <a:lnTo>
                  <a:pt x="9084" y="1015"/>
                </a:lnTo>
                <a:cubicBezTo>
                  <a:pt x="9084" y="466"/>
                  <a:pt x="8620" y="1"/>
                  <a:pt x="807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2"/>
          <p:cNvSpPr/>
          <p:nvPr/>
        </p:nvSpPr>
        <p:spPr>
          <a:xfrm>
            <a:off x="6519599" y="3976555"/>
            <a:ext cx="114447" cy="94331"/>
          </a:xfrm>
          <a:custGeom>
            <a:rect b="b" l="l" r="r" t="t"/>
            <a:pathLst>
              <a:path extrusionOk="0" h="3170" w="3846">
                <a:moveTo>
                  <a:pt x="1" y="1"/>
                </a:moveTo>
                <a:lnTo>
                  <a:pt x="1" y="3169"/>
                </a:lnTo>
                <a:lnTo>
                  <a:pt x="3845" y="3127"/>
                </a:lnTo>
                <a:lnTo>
                  <a:pt x="3845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2"/>
          <p:cNvSpPr/>
          <p:nvPr/>
        </p:nvSpPr>
        <p:spPr>
          <a:xfrm>
            <a:off x="6378786" y="3976555"/>
            <a:ext cx="115697" cy="93081"/>
          </a:xfrm>
          <a:custGeom>
            <a:rect b="b" l="l" r="r" t="t"/>
            <a:pathLst>
              <a:path extrusionOk="0" h="3128" w="3888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88" y="3127"/>
                </a:lnTo>
                <a:lnTo>
                  <a:pt x="38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2"/>
          <p:cNvSpPr/>
          <p:nvPr/>
        </p:nvSpPr>
        <p:spPr>
          <a:xfrm>
            <a:off x="6378786" y="4094752"/>
            <a:ext cx="115697" cy="94302"/>
          </a:xfrm>
          <a:custGeom>
            <a:rect b="b" l="l" r="r" t="t"/>
            <a:pathLst>
              <a:path extrusionOk="0" h="3169" w="3888">
                <a:moveTo>
                  <a:pt x="3888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88" y="3169"/>
                </a:lnTo>
                <a:lnTo>
                  <a:pt x="3888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2"/>
          <p:cNvSpPr/>
          <p:nvPr/>
        </p:nvSpPr>
        <p:spPr>
          <a:xfrm>
            <a:off x="6519599" y="4096002"/>
            <a:ext cx="114447" cy="93052"/>
          </a:xfrm>
          <a:custGeom>
            <a:rect b="b" l="l" r="r" t="t"/>
            <a:pathLst>
              <a:path extrusionOk="0" h="3127" w="3846">
                <a:moveTo>
                  <a:pt x="1" y="0"/>
                </a:moveTo>
                <a:lnTo>
                  <a:pt x="1" y="3127"/>
                </a:lnTo>
                <a:lnTo>
                  <a:pt x="3507" y="3127"/>
                </a:lnTo>
                <a:cubicBezTo>
                  <a:pt x="3718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2"/>
          <p:cNvSpPr/>
          <p:nvPr/>
        </p:nvSpPr>
        <p:spPr>
          <a:xfrm>
            <a:off x="5732602" y="3976555"/>
            <a:ext cx="115697" cy="94331"/>
          </a:xfrm>
          <a:custGeom>
            <a:rect b="b" l="l" r="r" t="t"/>
            <a:pathLst>
              <a:path extrusionOk="0" h="3170" w="3888">
                <a:moveTo>
                  <a:pt x="0" y="1"/>
                </a:moveTo>
                <a:lnTo>
                  <a:pt x="0" y="3169"/>
                </a:lnTo>
                <a:lnTo>
                  <a:pt x="3887" y="3127"/>
                </a:lnTo>
                <a:lnTo>
                  <a:pt x="3887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2"/>
          <p:cNvSpPr/>
          <p:nvPr/>
        </p:nvSpPr>
        <p:spPr>
          <a:xfrm>
            <a:off x="5732602" y="4096002"/>
            <a:ext cx="114418" cy="93052"/>
          </a:xfrm>
          <a:custGeom>
            <a:rect b="b" l="l" r="r" t="t"/>
            <a:pathLst>
              <a:path extrusionOk="0" h="3127" w="3845">
                <a:moveTo>
                  <a:pt x="0" y="0"/>
                </a:moveTo>
                <a:lnTo>
                  <a:pt x="0" y="3127"/>
                </a:lnTo>
                <a:lnTo>
                  <a:pt x="3507" y="3127"/>
                </a:lnTo>
                <a:cubicBezTo>
                  <a:pt x="3676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2"/>
          <p:cNvSpPr/>
          <p:nvPr/>
        </p:nvSpPr>
        <p:spPr>
          <a:xfrm>
            <a:off x="5591790" y="3976555"/>
            <a:ext cx="114447" cy="93081"/>
          </a:xfrm>
          <a:custGeom>
            <a:rect b="b" l="l" r="r" t="t"/>
            <a:pathLst>
              <a:path extrusionOk="0" h="3128" w="3846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45" y="3127"/>
                </a:lnTo>
                <a:lnTo>
                  <a:pt x="3845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2"/>
          <p:cNvSpPr/>
          <p:nvPr/>
        </p:nvSpPr>
        <p:spPr>
          <a:xfrm>
            <a:off x="5591790" y="4094752"/>
            <a:ext cx="114447" cy="94302"/>
          </a:xfrm>
          <a:custGeom>
            <a:rect b="b" l="l" r="r" t="t"/>
            <a:pathLst>
              <a:path extrusionOk="0" h="3169" w="3846">
                <a:moveTo>
                  <a:pt x="3845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45" y="3169"/>
                </a:ln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2"/>
          <p:cNvSpPr/>
          <p:nvPr/>
        </p:nvSpPr>
        <p:spPr>
          <a:xfrm>
            <a:off x="4281800" y="4546074"/>
            <a:ext cx="4972210" cy="667574"/>
          </a:xfrm>
          <a:custGeom>
            <a:rect b="b" l="l" r="r" t="t"/>
            <a:pathLst>
              <a:path extrusionOk="0" h="20111" w="167091">
                <a:moveTo>
                  <a:pt x="18547" y="0"/>
                </a:moveTo>
                <a:cubicBezTo>
                  <a:pt x="8323" y="0"/>
                  <a:pt x="0" y="8323"/>
                  <a:pt x="0" y="18589"/>
                </a:cubicBezTo>
                <a:lnTo>
                  <a:pt x="0" y="20110"/>
                </a:lnTo>
                <a:lnTo>
                  <a:pt x="167091" y="20110"/>
                </a:lnTo>
                <a:lnTo>
                  <a:pt x="167091" y="18589"/>
                </a:lnTo>
                <a:cubicBezTo>
                  <a:pt x="167091" y="8323"/>
                  <a:pt x="158768" y="0"/>
                  <a:pt x="1485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2"/>
          <p:cNvSpPr/>
          <p:nvPr/>
        </p:nvSpPr>
        <p:spPr>
          <a:xfrm>
            <a:off x="4945605" y="4939567"/>
            <a:ext cx="3542779" cy="426217"/>
          </a:xfrm>
          <a:custGeom>
            <a:rect b="b" l="l" r="r" t="t"/>
            <a:pathLst>
              <a:path extrusionOk="0" h="14323" w="119055">
                <a:moveTo>
                  <a:pt x="13224" y="1"/>
                </a:moveTo>
                <a:cubicBezTo>
                  <a:pt x="5915" y="1"/>
                  <a:pt x="0" y="5915"/>
                  <a:pt x="0" y="13224"/>
                </a:cubicBezTo>
                <a:lnTo>
                  <a:pt x="0" y="14323"/>
                </a:lnTo>
                <a:lnTo>
                  <a:pt x="119055" y="14323"/>
                </a:lnTo>
                <a:lnTo>
                  <a:pt x="119055" y="13224"/>
                </a:lnTo>
                <a:cubicBezTo>
                  <a:pt x="119055" y="5915"/>
                  <a:pt x="113098" y="1"/>
                  <a:pt x="1057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2"/>
          <p:cNvSpPr/>
          <p:nvPr/>
        </p:nvSpPr>
        <p:spPr>
          <a:xfrm>
            <a:off x="7706387" y="4205539"/>
            <a:ext cx="668859" cy="867342"/>
          </a:xfrm>
          <a:custGeom>
            <a:rect b="b" l="l" r="r" t="t"/>
            <a:pathLst>
              <a:path extrusionOk="0" h="29147" w="22477">
                <a:moveTo>
                  <a:pt x="11078" y="1"/>
                </a:moveTo>
                <a:cubicBezTo>
                  <a:pt x="4980" y="1"/>
                  <a:pt x="40" y="4601"/>
                  <a:pt x="1" y="10261"/>
                </a:cubicBezTo>
                <a:cubicBezTo>
                  <a:pt x="1" y="12627"/>
                  <a:pt x="846" y="14908"/>
                  <a:pt x="2409" y="16725"/>
                </a:cubicBezTo>
                <a:cubicBezTo>
                  <a:pt x="3592" y="18077"/>
                  <a:pt x="4141" y="19851"/>
                  <a:pt x="3930" y="21626"/>
                </a:cubicBezTo>
                <a:cubicBezTo>
                  <a:pt x="3887" y="21964"/>
                  <a:pt x="3845" y="22302"/>
                  <a:pt x="3887" y="22640"/>
                </a:cubicBezTo>
                <a:cubicBezTo>
                  <a:pt x="3971" y="26247"/>
                  <a:pt x="7179" y="29146"/>
                  <a:pt x="11070" y="29146"/>
                </a:cubicBezTo>
                <a:cubicBezTo>
                  <a:pt x="11098" y="29146"/>
                  <a:pt x="11126" y="29146"/>
                  <a:pt x="11154" y="29146"/>
                </a:cubicBezTo>
                <a:cubicBezTo>
                  <a:pt x="15041" y="29104"/>
                  <a:pt x="18209" y="26146"/>
                  <a:pt x="18252" y="22513"/>
                </a:cubicBezTo>
                <a:lnTo>
                  <a:pt x="18252" y="22048"/>
                </a:lnTo>
                <a:cubicBezTo>
                  <a:pt x="18125" y="20063"/>
                  <a:pt x="18759" y="18077"/>
                  <a:pt x="20026" y="16514"/>
                </a:cubicBezTo>
                <a:cubicBezTo>
                  <a:pt x="21716" y="14444"/>
                  <a:pt x="22476" y="11782"/>
                  <a:pt x="22181" y="9120"/>
                </a:cubicBezTo>
                <a:cubicBezTo>
                  <a:pt x="21589" y="4346"/>
                  <a:pt x="17533" y="629"/>
                  <a:pt x="12464" y="79"/>
                </a:cubicBezTo>
                <a:cubicBezTo>
                  <a:pt x="11996" y="26"/>
                  <a:pt x="11534" y="1"/>
                  <a:pt x="1107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2"/>
          <p:cNvSpPr/>
          <p:nvPr/>
        </p:nvSpPr>
        <p:spPr>
          <a:xfrm>
            <a:off x="7896091" y="4537276"/>
            <a:ext cx="272966" cy="820027"/>
          </a:xfrm>
          <a:custGeom>
            <a:rect b="b" l="l" r="r" t="t"/>
            <a:pathLst>
              <a:path extrusionOk="0" h="27557" w="9173">
                <a:moveTo>
                  <a:pt x="4779" y="0"/>
                </a:moveTo>
                <a:cubicBezTo>
                  <a:pt x="4462" y="0"/>
                  <a:pt x="4145" y="212"/>
                  <a:pt x="4188" y="634"/>
                </a:cubicBezTo>
                <a:lnTo>
                  <a:pt x="4145" y="10731"/>
                </a:lnTo>
                <a:lnTo>
                  <a:pt x="1272" y="7267"/>
                </a:lnTo>
                <a:cubicBezTo>
                  <a:pt x="1139" y="7112"/>
                  <a:pt x="980" y="7047"/>
                  <a:pt x="826" y="7047"/>
                </a:cubicBezTo>
                <a:cubicBezTo>
                  <a:pt x="393" y="7047"/>
                  <a:pt x="0" y="7560"/>
                  <a:pt x="343" y="8027"/>
                </a:cubicBezTo>
                <a:lnTo>
                  <a:pt x="4145" y="12548"/>
                </a:lnTo>
                <a:lnTo>
                  <a:pt x="4061" y="26955"/>
                </a:lnTo>
                <a:cubicBezTo>
                  <a:pt x="4040" y="27356"/>
                  <a:pt x="4335" y="27557"/>
                  <a:pt x="4636" y="27557"/>
                </a:cubicBezTo>
                <a:cubicBezTo>
                  <a:pt x="4937" y="27557"/>
                  <a:pt x="5244" y="27356"/>
                  <a:pt x="5244" y="26955"/>
                </a:cubicBezTo>
                <a:lnTo>
                  <a:pt x="5328" y="7985"/>
                </a:lnTo>
                <a:cubicBezTo>
                  <a:pt x="5413" y="7943"/>
                  <a:pt x="5455" y="7858"/>
                  <a:pt x="5539" y="7816"/>
                </a:cubicBezTo>
                <a:lnTo>
                  <a:pt x="8962" y="3127"/>
                </a:lnTo>
                <a:cubicBezTo>
                  <a:pt x="9173" y="2873"/>
                  <a:pt x="9088" y="2493"/>
                  <a:pt x="8835" y="2324"/>
                </a:cubicBezTo>
                <a:cubicBezTo>
                  <a:pt x="8729" y="2236"/>
                  <a:pt x="8602" y="2192"/>
                  <a:pt x="8476" y="2192"/>
                </a:cubicBezTo>
                <a:cubicBezTo>
                  <a:pt x="8301" y="2192"/>
                  <a:pt x="8131" y="2278"/>
                  <a:pt x="8032" y="2451"/>
                </a:cubicBezTo>
                <a:lnTo>
                  <a:pt x="5371" y="6042"/>
                </a:lnTo>
                <a:lnTo>
                  <a:pt x="5371" y="634"/>
                </a:lnTo>
                <a:cubicBezTo>
                  <a:pt x="5413" y="212"/>
                  <a:pt x="5096" y="0"/>
                  <a:pt x="477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2"/>
          <p:cNvSpPr/>
          <p:nvPr/>
        </p:nvSpPr>
        <p:spPr>
          <a:xfrm>
            <a:off x="7290258" y="4556886"/>
            <a:ext cx="465199" cy="602738"/>
          </a:xfrm>
          <a:custGeom>
            <a:rect b="b" l="l" r="r" t="t"/>
            <a:pathLst>
              <a:path extrusionOk="0" h="20255" w="15633">
                <a:moveTo>
                  <a:pt x="7962" y="1"/>
                </a:moveTo>
                <a:cubicBezTo>
                  <a:pt x="7636" y="1"/>
                  <a:pt x="7306" y="20"/>
                  <a:pt x="6971" y="60"/>
                </a:cubicBezTo>
                <a:cubicBezTo>
                  <a:pt x="3423" y="440"/>
                  <a:pt x="592" y="3059"/>
                  <a:pt x="212" y="6354"/>
                </a:cubicBezTo>
                <a:cubicBezTo>
                  <a:pt x="1" y="8171"/>
                  <a:pt x="550" y="10030"/>
                  <a:pt x="1690" y="11466"/>
                </a:cubicBezTo>
                <a:cubicBezTo>
                  <a:pt x="2578" y="12565"/>
                  <a:pt x="3042" y="13959"/>
                  <a:pt x="2958" y="15353"/>
                </a:cubicBezTo>
                <a:lnTo>
                  <a:pt x="2958" y="15649"/>
                </a:lnTo>
                <a:cubicBezTo>
                  <a:pt x="2958" y="18184"/>
                  <a:pt x="5155" y="20212"/>
                  <a:pt x="7859" y="20254"/>
                </a:cubicBezTo>
                <a:cubicBezTo>
                  <a:pt x="7887" y="20255"/>
                  <a:pt x="7915" y="20255"/>
                  <a:pt x="7943" y="20255"/>
                </a:cubicBezTo>
                <a:cubicBezTo>
                  <a:pt x="10650" y="20255"/>
                  <a:pt x="12845" y="18242"/>
                  <a:pt x="12928" y="15734"/>
                </a:cubicBezTo>
                <a:cubicBezTo>
                  <a:pt x="12928" y="15480"/>
                  <a:pt x="12928" y="15269"/>
                  <a:pt x="12886" y="15058"/>
                </a:cubicBezTo>
                <a:cubicBezTo>
                  <a:pt x="12717" y="13790"/>
                  <a:pt x="13140" y="12565"/>
                  <a:pt x="13942" y="11635"/>
                </a:cubicBezTo>
                <a:cubicBezTo>
                  <a:pt x="15041" y="10368"/>
                  <a:pt x="15632" y="8763"/>
                  <a:pt x="15590" y="7115"/>
                </a:cubicBezTo>
                <a:cubicBezTo>
                  <a:pt x="15590" y="3194"/>
                  <a:pt x="12169" y="1"/>
                  <a:pt x="79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2"/>
          <p:cNvSpPr/>
          <p:nvPr/>
        </p:nvSpPr>
        <p:spPr>
          <a:xfrm>
            <a:off x="7433570" y="4788697"/>
            <a:ext cx="190627" cy="569559"/>
          </a:xfrm>
          <a:custGeom>
            <a:rect b="b" l="l" r="r" t="t"/>
            <a:pathLst>
              <a:path extrusionOk="0" h="19140" w="6406">
                <a:moveTo>
                  <a:pt x="3085" y="1"/>
                </a:moveTo>
                <a:cubicBezTo>
                  <a:pt x="2831" y="1"/>
                  <a:pt x="2662" y="170"/>
                  <a:pt x="2662" y="423"/>
                </a:cubicBezTo>
                <a:lnTo>
                  <a:pt x="2662" y="4183"/>
                </a:lnTo>
                <a:lnTo>
                  <a:pt x="804" y="1649"/>
                </a:lnTo>
                <a:cubicBezTo>
                  <a:pt x="727" y="1546"/>
                  <a:pt x="604" y="1490"/>
                  <a:pt x="471" y="1490"/>
                </a:cubicBezTo>
                <a:cubicBezTo>
                  <a:pt x="385" y="1490"/>
                  <a:pt x="295" y="1514"/>
                  <a:pt x="212" y="1564"/>
                </a:cubicBezTo>
                <a:cubicBezTo>
                  <a:pt x="43" y="1691"/>
                  <a:pt x="1" y="1987"/>
                  <a:pt x="128" y="2156"/>
                </a:cubicBezTo>
                <a:lnTo>
                  <a:pt x="2536" y="5409"/>
                </a:lnTo>
                <a:cubicBezTo>
                  <a:pt x="2578" y="5451"/>
                  <a:pt x="2620" y="5493"/>
                  <a:pt x="2662" y="5493"/>
                </a:cubicBezTo>
                <a:lnTo>
                  <a:pt x="2747" y="18717"/>
                </a:lnTo>
                <a:cubicBezTo>
                  <a:pt x="2747" y="18928"/>
                  <a:pt x="2916" y="19139"/>
                  <a:pt x="3127" y="19139"/>
                </a:cubicBezTo>
                <a:cubicBezTo>
                  <a:pt x="3381" y="19139"/>
                  <a:pt x="3550" y="18928"/>
                  <a:pt x="3550" y="18717"/>
                </a:cubicBezTo>
                <a:lnTo>
                  <a:pt x="3507" y="8704"/>
                </a:lnTo>
                <a:lnTo>
                  <a:pt x="6127" y="5535"/>
                </a:lnTo>
                <a:cubicBezTo>
                  <a:pt x="6406" y="5225"/>
                  <a:pt x="6139" y="4869"/>
                  <a:pt x="5843" y="4869"/>
                </a:cubicBezTo>
                <a:cubicBezTo>
                  <a:pt x="5736" y="4869"/>
                  <a:pt x="5625" y="4916"/>
                  <a:pt x="5535" y="5028"/>
                </a:cubicBezTo>
                <a:lnTo>
                  <a:pt x="3507" y="7394"/>
                </a:lnTo>
                <a:lnTo>
                  <a:pt x="3507" y="423"/>
                </a:lnTo>
                <a:cubicBezTo>
                  <a:pt x="3507" y="170"/>
                  <a:pt x="3296" y="1"/>
                  <a:pt x="308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/>
          <p:nvPr/>
        </p:nvSpPr>
        <p:spPr>
          <a:xfrm>
            <a:off x="259975" y="1671475"/>
            <a:ext cx="4210800" cy="2668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64" name="Google Shape;264;p21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</p:txBody>
      </p:sp>
      <p:sp>
        <p:nvSpPr>
          <p:cNvPr id="265" name="Google Shape;265;p21"/>
          <p:cNvSpPr/>
          <p:nvPr/>
        </p:nvSpPr>
        <p:spPr>
          <a:xfrm>
            <a:off x="4673225" y="1671475"/>
            <a:ext cx="4210800" cy="2668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66" name="Google Shape;2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088" y="1805607"/>
            <a:ext cx="3886575" cy="2400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0861" y="1846113"/>
            <a:ext cx="3915526" cy="23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2"/>
          <p:cNvSpPr/>
          <p:nvPr/>
        </p:nvSpPr>
        <p:spPr>
          <a:xfrm>
            <a:off x="1913850" y="1887375"/>
            <a:ext cx="5316300" cy="294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73" name="Google Shape;273;p22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REGRESSION: overall_rent</a:t>
            </a:r>
            <a:endParaRPr/>
          </a:p>
        </p:txBody>
      </p:sp>
      <p:grpSp>
        <p:nvGrpSpPr>
          <p:cNvPr id="274" name="Google Shape;274;p22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275" name="Google Shape;275;p22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22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278" name="Google Shape;278;p22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2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0" name="Google Shape;280;p22"/>
          <p:cNvSpPr txBox="1"/>
          <p:nvPr>
            <p:ph idx="4294967295" type="title"/>
          </p:nvPr>
        </p:nvSpPr>
        <p:spPr>
          <a:xfrm>
            <a:off x="713250" y="1111725"/>
            <a:ext cx="77175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Variables included: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count, total, key_industry_rate, cbd_rate, cpi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" name="Google Shape;281;p22"/>
          <p:cNvSpPr/>
          <p:nvPr/>
        </p:nvSpPr>
        <p:spPr>
          <a:xfrm>
            <a:off x="4881575" y="2443450"/>
            <a:ext cx="1540800" cy="250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82" name="Google Shape;282;p22"/>
          <p:cNvSpPr/>
          <p:nvPr/>
        </p:nvSpPr>
        <p:spPr>
          <a:xfrm>
            <a:off x="5170050" y="4103600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83" name="Google Shape;283;p22"/>
          <p:cNvSpPr/>
          <p:nvPr/>
        </p:nvSpPr>
        <p:spPr>
          <a:xfrm>
            <a:off x="5170050" y="4243925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84" name="Google Shape;284;p22"/>
          <p:cNvPicPr preferRelativeResize="0"/>
          <p:nvPr/>
        </p:nvPicPr>
        <p:blipFill rotWithShape="1">
          <a:blip r:embed="rId3">
            <a:alphaModFix/>
          </a:blip>
          <a:srcRect b="0" l="0" r="2969" t="10722"/>
          <a:stretch/>
        </p:blipFill>
        <p:spPr>
          <a:xfrm>
            <a:off x="2037200" y="2103250"/>
            <a:ext cx="5012400" cy="256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"/>
          <p:cNvSpPr/>
          <p:nvPr/>
        </p:nvSpPr>
        <p:spPr>
          <a:xfrm>
            <a:off x="1724550" y="1258525"/>
            <a:ext cx="5694900" cy="3536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90" name="Google Shape;290;p23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REGRESSION: overall_rent</a:t>
            </a:r>
            <a:endParaRPr/>
          </a:p>
        </p:txBody>
      </p:sp>
      <p:grpSp>
        <p:nvGrpSpPr>
          <p:cNvPr id="291" name="Google Shape;291;p23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292" name="Google Shape;292;p23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4" name="Google Shape;294;p23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295" name="Google Shape;295;p23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7" name="Google Shape;297;p23"/>
          <p:cNvPicPr preferRelativeResize="0"/>
          <p:nvPr/>
        </p:nvPicPr>
        <p:blipFill rotWithShape="1">
          <a:blip r:embed="rId3">
            <a:alphaModFix/>
          </a:blip>
          <a:srcRect b="3465" l="1797" r="0" t="0"/>
          <a:stretch/>
        </p:blipFill>
        <p:spPr>
          <a:xfrm>
            <a:off x="1946325" y="1488813"/>
            <a:ext cx="5251349" cy="307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4"/>
          <p:cNvSpPr/>
          <p:nvPr/>
        </p:nvSpPr>
        <p:spPr>
          <a:xfrm>
            <a:off x="1913850" y="1887375"/>
            <a:ext cx="5316300" cy="294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03" name="Google Shape;303;p24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REGRESSION: overall_rent</a:t>
            </a:r>
            <a:endParaRPr/>
          </a:p>
        </p:txBody>
      </p:sp>
      <p:grpSp>
        <p:nvGrpSpPr>
          <p:cNvPr id="304" name="Google Shape;304;p24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305" name="Google Shape;305;p24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" name="Google Shape;307;p24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308" name="Google Shape;308;p24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24"/>
          <p:cNvSpPr txBox="1"/>
          <p:nvPr>
            <p:ph idx="4294967295" type="title"/>
          </p:nvPr>
        </p:nvSpPr>
        <p:spPr>
          <a:xfrm>
            <a:off x="713250" y="1111725"/>
            <a:ext cx="77175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Variables included: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count, total, key_industry_rate, cpi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1" name="Google Shape;311;p24"/>
          <p:cNvSpPr/>
          <p:nvPr/>
        </p:nvSpPr>
        <p:spPr>
          <a:xfrm>
            <a:off x="4881575" y="2443450"/>
            <a:ext cx="1540800" cy="250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12" name="Google Shape;312;p24"/>
          <p:cNvSpPr/>
          <p:nvPr/>
        </p:nvSpPr>
        <p:spPr>
          <a:xfrm>
            <a:off x="5170050" y="4103600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13" name="Google Shape;313;p24"/>
          <p:cNvSpPr/>
          <p:nvPr/>
        </p:nvSpPr>
        <p:spPr>
          <a:xfrm>
            <a:off x="5170050" y="4243925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314" name="Google Shape;314;p24"/>
          <p:cNvPicPr preferRelativeResize="0"/>
          <p:nvPr/>
        </p:nvPicPr>
        <p:blipFill rotWithShape="1">
          <a:blip r:embed="rId3">
            <a:alphaModFix/>
          </a:blip>
          <a:srcRect b="0" l="0" r="3100" t="9379"/>
          <a:stretch/>
        </p:blipFill>
        <p:spPr>
          <a:xfrm>
            <a:off x="2065800" y="2133518"/>
            <a:ext cx="5012400" cy="2456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5"/>
          <p:cNvSpPr/>
          <p:nvPr/>
        </p:nvSpPr>
        <p:spPr>
          <a:xfrm>
            <a:off x="1724550" y="1258525"/>
            <a:ext cx="5694900" cy="3536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20" name="Google Shape;320;p25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REGRESSION: overall_rent</a:t>
            </a:r>
            <a:endParaRPr/>
          </a:p>
        </p:txBody>
      </p:sp>
      <p:grpSp>
        <p:nvGrpSpPr>
          <p:cNvPr id="321" name="Google Shape;321;p25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322" name="Google Shape;322;p25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5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25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325" name="Google Shape;325;p25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7" name="Google Shape;3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0088" y="1502713"/>
            <a:ext cx="5343825" cy="304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6"/>
          <p:cNvSpPr/>
          <p:nvPr/>
        </p:nvSpPr>
        <p:spPr>
          <a:xfrm>
            <a:off x="1724550" y="1258525"/>
            <a:ext cx="5694900" cy="3536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33" name="Google Shape;333;p26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334" name="Google Shape;334;p26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335" name="Google Shape;335;p26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26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338" name="Google Shape;338;p26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0" name="Google Shape;3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6575" y="1545200"/>
            <a:ext cx="5410849" cy="296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7"/>
          <p:cNvSpPr txBox="1"/>
          <p:nvPr>
            <p:ph type="title"/>
          </p:nvPr>
        </p:nvSpPr>
        <p:spPr>
          <a:xfrm>
            <a:off x="1729800" y="2271750"/>
            <a:ext cx="5684400" cy="6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Approach - Zip code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(With Economic Variables)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28"/>
          <p:cNvGrpSpPr/>
          <p:nvPr/>
        </p:nvGrpSpPr>
        <p:grpSpPr>
          <a:xfrm>
            <a:off x="-96840" y="3894197"/>
            <a:ext cx="832206" cy="1694542"/>
            <a:chOff x="2106350" y="2477950"/>
            <a:chExt cx="872425" cy="1828576"/>
          </a:xfrm>
        </p:grpSpPr>
        <p:sp>
          <p:nvSpPr>
            <p:cNvPr id="351" name="Google Shape;351;p28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8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" name="Google Shape;353;p28"/>
          <p:cNvGrpSpPr/>
          <p:nvPr/>
        </p:nvGrpSpPr>
        <p:grpSpPr>
          <a:xfrm>
            <a:off x="537017" y="4303536"/>
            <a:ext cx="605536" cy="1011956"/>
            <a:chOff x="5609750" y="3138575"/>
            <a:chExt cx="634800" cy="1092000"/>
          </a:xfrm>
        </p:grpSpPr>
        <p:sp>
          <p:nvSpPr>
            <p:cNvPr id="354" name="Google Shape;354;p28"/>
            <p:cNvSpPr/>
            <p:nvPr/>
          </p:nvSpPr>
          <p:spPr>
            <a:xfrm>
              <a:off x="5609750" y="3138575"/>
              <a:ext cx="634800" cy="822675"/>
            </a:xfrm>
            <a:custGeom>
              <a:rect b="b" l="l" r="r" t="t"/>
              <a:pathLst>
                <a:path extrusionOk="0" h="32907" w="25392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8"/>
            <p:cNvSpPr/>
            <p:nvPr/>
          </p:nvSpPr>
          <p:spPr>
            <a:xfrm>
              <a:off x="5807250" y="3453975"/>
              <a:ext cx="259150" cy="776600"/>
            </a:xfrm>
            <a:custGeom>
              <a:rect b="b" l="l" r="r" t="t"/>
              <a:pathLst>
                <a:path extrusionOk="0" h="31064" w="10366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" name="Google Shape;356;p28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EXPLANATION</a:t>
            </a:r>
            <a:endParaRPr/>
          </a:p>
        </p:txBody>
      </p:sp>
      <p:grpSp>
        <p:nvGrpSpPr>
          <p:cNvPr id="357" name="Google Shape;357;p28"/>
          <p:cNvGrpSpPr/>
          <p:nvPr/>
        </p:nvGrpSpPr>
        <p:grpSpPr>
          <a:xfrm>
            <a:off x="8382046" y="3412194"/>
            <a:ext cx="1038447" cy="2176554"/>
            <a:chOff x="2106350" y="2477950"/>
            <a:chExt cx="872425" cy="1828576"/>
          </a:xfrm>
        </p:grpSpPr>
        <p:sp>
          <p:nvSpPr>
            <p:cNvPr id="358" name="Google Shape;358;p28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8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" name="Google Shape;360;p28"/>
          <p:cNvSpPr/>
          <p:nvPr/>
        </p:nvSpPr>
        <p:spPr>
          <a:xfrm>
            <a:off x="4822500" y="1551125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1" name="Google Shape;361;p28"/>
          <p:cNvSpPr txBox="1"/>
          <p:nvPr>
            <p:ph idx="20" type="subTitle"/>
          </p:nvPr>
        </p:nvSpPr>
        <p:spPr>
          <a:xfrm>
            <a:off x="4837950" y="1914475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dictionary that counts the number of each industry being used</a:t>
            </a:r>
            <a:endParaRPr sz="1400"/>
          </a:p>
        </p:txBody>
      </p:sp>
      <p:sp>
        <p:nvSpPr>
          <p:cNvPr id="362" name="Google Shape;362;p28"/>
          <p:cNvSpPr txBox="1"/>
          <p:nvPr>
            <p:ph idx="21" type="title"/>
          </p:nvPr>
        </p:nvSpPr>
        <p:spPr>
          <a:xfrm>
            <a:off x="4837950" y="160307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industries</a:t>
            </a:r>
            <a:endParaRPr sz="1900"/>
          </a:p>
        </p:txBody>
      </p:sp>
      <p:sp>
        <p:nvSpPr>
          <p:cNvPr id="363" name="Google Shape;363;p28"/>
          <p:cNvSpPr/>
          <p:nvPr/>
        </p:nvSpPr>
        <p:spPr>
          <a:xfrm>
            <a:off x="2010175" y="1551125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4" name="Google Shape;364;p28"/>
          <p:cNvSpPr txBox="1"/>
          <p:nvPr>
            <p:ph idx="20" type="subTitle"/>
          </p:nvPr>
        </p:nvSpPr>
        <p:spPr>
          <a:xfrm>
            <a:off x="2025625" y="1990675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median ZIP code of the </a:t>
            </a:r>
            <a:r>
              <a:rPr lang="en" sz="1400"/>
              <a:t>geographical</a:t>
            </a:r>
            <a:r>
              <a:rPr lang="en" sz="1400"/>
              <a:t> cluster</a:t>
            </a:r>
            <a:endParaRPr sz="1400"/>
          </a:p>
        </p:txBody>
      </p:sp>
      <p:sp>
        <p:nvSpPr>
          <p:cNvPr id="365" name="Google Shape;365;p28"/>
          <p:cNvSpPr txBox="1"/>
          <p:nvPr>
            <p:ph idx="21" type="title"/>
          </p:nvPr>
        </p:nvSpPr>
        <p:spPr>
          <a:xfrm>
            <a:off x="2025625" y="167927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zip</a:t>
            </a:r>
            <a:endParaRPr sz="2000"/>
          </a:p>
        </p:txBody>
      </p:sp>
      <p:sp>
        <p:nvSpPr>
          <p:cNvPr id="366" name="Google Shape;366;p28"/>
          <p:cNvSpPr/>
          <p:nvPr/>
        </p:nvSpPr>
        <p:spPr>
          <a:xfrm>
            <a:off x="570100" y="3088150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7" name="Google Shape;367;p28"/>
          <p:cNvSpPr txBox="1"/>
          <p:nvPr>
            <p:ph idx="20" type="subTitle"/>
          </p:nvPr>
        </p:nvSpPr>
        <p:spPr>
          <a:xfrm>
            <a:off x="585550" y="3527700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Number of Corporations owned Buildings in the dataset</a:t>
            </a:r>
            <a:endParaRPr sz="1400"/>
          </a:p>
        </p:txBody>
      </p:sp>
      <p:sp>
        <p:nvSpPr>
          <p:cNvPr id="368" name="Google Shape;368;p28"/>
          <p:cNvSpPr txBox="1"/>
          <p:nvPr>
            <p:ph idx="21" type="title"/>
          </p:nvPr>
        </p:nvSpPr>
        <p:spPr>
          <a:xfrm>
            <a:off x="585550" y="3216300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count</a:t>
            </a:r>
            <a:endParaRPr sz="1900"/>
          </a:p>
        </p:txBody>
      </p:sp>
      <p:sp>
        <p:nvSpPr>
          <p:cNvPr id="369" name="Google Shape;369;p28"/>
          <p:cNvSpPr/>
          <p:nvPr/>
        </p:nvSpPr>
        <p:spPr>
          <a:xfrm>
            <a:off x="3366975" y="3088150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0" name="Google Shape;370;p28"/>
          <p:cNvSpPr txBox="1"/>
          <p:nvPr>
            <p:ph idx="20" type="subTitle"/>
          </p:nvPr>
        </p:nvSpPr>
        <p:spPr>
          <a:xfrm>
            <a:off x="3382425" y="3513950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Number of Buildings in the dataset</a:t>
            </a:r>
            <a:endParaRPr sz="1400"/>
          </a:p>
        </p:txBody>
      </p:sp>
      <p:sp>
        <p:nvSpPr>
          <p:cNvPr id="371" name="Google Shape;371;p28"/>
          <p:cNvSpPr txBox="1"/>
          <p:nvPr>
            <p:ph idx="21" type="title"/>
          </p:nvPr>
        </p:nvSpPr>
        <p:spPr>
          <a:xfrm>
            <a:off x="3382425" y="3216300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total</a:t>
            </a:r>
            <a:endParaRPr sz="1900"/>
          </a:p>
        </p:txBody>
      </p:sp>
      <p:sp>
        <p:nvSpPr>
          <p:cNvPr id="372" name="Google Shape;372;p28"/>
          <p:cNvSpPr/>
          <p:nvPr/>
        </p:nvSpPr>
        <p:spPr>
          <a:xfrm>
            <a:off x="6179300" y="3088150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3" name="Google Shape;373;p28"/>
          <p:cNvSpPr txBox="1"/>
          <p:nvPr>
            <p:ph idx="20" type="subTitle"/>
          </p:nvPr>
        </p:nvSpPr>
        <p:spPr>
          <a:xfrm>
            <a:off x="6073250" y="3603900"/>
            <a:ext cx="2607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Annual Rent Fee per Square Foot</a:t>
            </a:r>
            <a:endParaRPr sz="1300"/>
          </a:p>
        </p:txBody>
      </p:sp>
      <p:sp>
        <p:nvSpPr>
          <p:cNvPr id="374" name="Google Shape;374;p28"/>
          <p:cNvSpPr txBox="1"/>
          <p:nvPr>
            <p:ph idx="21" type="title"/>
          </p:nvPr>
        </p:nvSpPr>
        <p:spPr>
          <a:xfrm>
            <a:off x="6187025" y="325442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overall_rent</a:t>
            </a:r>
            <a:endParaRPr sz="19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29"/>
          <p:cNvGrpSpPr/>
          <p:nvPr/>
        </p:nvGrpSpPr>
        <p:grpSpPr>
          <a:xfrm>
            <a:off x="-96840" y="3894197"/>
            <a:ext cx="832206" cy="1694542"/>
            <a:chOff x="2106350" y="2477950"/>
            <a:chExt cx="872425" cy="1828576"/>
          </a:xfrm>
        </p:grpSpPr>
        <p:sp>
          <p:nvSpPr>
            <p:cNvPr id="380" name="Google Shape;380;p29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" name="Google Shape;382;p29"/>
          <p:cNvGrpSpPr/>
          <p:nvPr/>
        </p:nvGrpSpPr>
        <p:grpSpPr>
          <a:xfrm>
            <a:off x="537017" y="4303536"/>
            <a:ext cx="605536" cy="1011956"/>
            <a:chOff x="5609750" y="3138575"/>
            <a:chExt cx="634800" cy="1092000"/>
          </a:xfrm>
        </p:grpSpPr>
        <p:sp>
          <p:nvSpPr>
            <p:cNvPr id="383" name="Google Shape;383;p29"/>
            <p:cNvSpPr/>
            <p:nvPr/>
          </p:nvSpPr>
          <p:spPr>
            <a:xfrm>
              <a:off x="5609750" y="3138575"/>
              <a:ext cx="634800" cy="822675"/>
            </a:xfrm>
            <a:custGeom>
              <a:rect b="b" l="l" r="r" t="t"/>
              <a:pathLst>
                <a:path extrusionOk="0" h="32907" w="25392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5807250" y="3453975"/>
              <a:ext cx="259150" cy="776600"/>
            </a:xfrm>
            <a:custGeom>
              <a:rect b="b" l="l" r="r" t="t"/>
              <a:pathLst>
                <a:path extrusionOk="0" h="31064" w="10366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5" name="Google Shape;385;p29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EXPLANATION</a:t>
            </a:r>
            <a:endParaRPr/>
          </a:p>
        </p:txBody>
      </p:sp>
      <p:grpSp>
        <p:nvGrpSpPr>
          <p:cNvPr id="386" name="Google Shape;386;p29"/>
          <p:cNvGrpSpPr/>
          <p:nvPr/>
        </p:nvGrpSpPr>
        <p:grpSpPr>
          <a:xfrm>
            <a:off x="8382046" y="3412194"/>
            <a:ext cx="1038447" cy="2176554"/>
            <a:chOff x="2106350" y="2477950"/>
            <a:chExt cx="872425" cy="1828576"/>
          </a:xfrm>
        </p:grpSpPr>
        <p:sp>
          <p:nvSpPr>
            <p:cNvPr id="387" name="Google Shape;387;p29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" name="Google Shape;389;p29"/>
          <p:cNvSpPr txBox="1"/>
          <p:nvPr>
            <p:ph idx="21" type="title"/>
          </p:nvPr>
        </p:nvSpPr>
        <p:spPr>
          <a:xfrm>
            <a:off x="2010225" y="3071863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rate</a:t>
            </a:r>
            <a:endParaRPr sz="1900"/>
          </a:p>
        </p:txBody>
      </p:sp>
      <p:sp>
        <p:nvSpPr>
          <p:cNvPr id="390" name="Google Shape;390;p29"/>
          <p:cNvSpPr/>
          <p:nvPr/>
        </p:nvSpPr>
        <p:spPr>
          <a:xfrm>
            <a:off x="4754675" y="2244900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91" name="Google Shape;391;p29"/>
          <p:cNvSpPr txBox="1"/>
          <p:nvPr>
            <p:ph idx="20" type="subTitle"/>
          </p:nvPr>
        </p:nvSpPr>
        <p:spPr>
          <a:xfrm>
            <a:off x="4693925" y="2760650"/>
            <a:ext cx="24630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Percentage of Count occupied by core corporations</a:t>
            </a:r>
            <a:endParaRPr sz="1300"/>
          </a:p>
        </p:txBody>
      </p:sp>
      <p:sp>
        <p:nvSpPr>
          <p:cNvPr id="392" name="Google Shape;392;p29"/>
          <p:cNvSpPr txBox="1"/>
          <p:nvPr>
            <p:ph idx="21" type="title"/>
          </p:nvPr>
        </p:nvSpPr>
        <p:spPr>
          <a:xfrm>
            <a:off x="4684325" y="2415750"/>
            <a:ext cx="24630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key_industry_rate</a:t>
            </a:r>
            <a:endParaRPr sz="1800"/>
          </a:p>
        </p:txBody>
      </p:sp>
      <p:sp>
        <p:nvSpPr>
          <p:cNvPr id="393" name="Google Shape;393;p29"/>
          <p:cNvSpPr/>
          <p:nvPr/>
        </p:nvSpPr>
        <p:spPr>
          <a:xfrm>
            <a:off x="1987050" y="2244888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94" name="Google Shape;394;p29"/>
          <p:cNvSpPr txBox="1"/>
          <p:nvPr>
            <p:ph idx="20" type="subTitle"/>
          </p:nvPr>
        </p:nvSpPr>
        <p:spPr>
          <a:xfrm>
            <a:off x="2002500" y="2608238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Count / Rate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Ratio of buildings occupied by corporations</a:t>
            </a:r>
            <a:endParaRPr sz="1400"/>
          </a:p>
        </p:txBody>
      </p:sp>
      <p:sp>
        <p:nvSpPr>
          <p:cNvPr id="395" name="Google Shape;395;p29"/>
          <p:cNvSpPr txBox="1"/>
          <p:nvPr>
            <p:ph idx="21" type="title"/>
          </p:nvPr>
        </p:nvSpPr>
        <p:spPr>
          <a:xfrm>
            <a:off x="2002500" y="2296838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rate</a:t>
            </a:r>
            <a:endParaRPr sz="2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" name="Google Shape;400;p30"/>
          <p:cNvGrpSpPr/>
          <p:nvPr/>
        </p:nvGrpSpPr>
        <p:grpSpPr>
          <a:xfrm>
            <a:off x="-96840" y="3894197"/>
            <a:ext cx="832206" cy="1694542"/>
            <a:chOff x="2106350" y="2477950"/>
            <a:chExt cx="872425" cy="1828576"/>
          </a:xfrm>
        </p:grpSpPr>
        <p:sp>
          <p:nvSpPr>
            <p:cNvPr id="401" name="Google Shape;401;p30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30"/>
          <p:cNvGrpSpPr/>
          <p:nvPr/>
        </p:nvGrpSpPr>
        <p:grpSpPr>
          <a:xfrm>
            <a:off x="537017" y="4303536"/>
            <a:ext cx="605536" cy="1011956"/>
            <a:chOff x="5609750" y="3138575"/>
            <a:chExt cx="634800" cy="1092000"/>
          </a:xfrm>
        </p:grpSpPr>
        <p:sp>
          <p:nvSpPr>
            <p:cNvPr id="404" name="Google Shape;404;p30"/>
            <p:cNvSpPr/>
            <p:nvPr/>
          </p:nvSpPr>
          <p:spPr>
            <a:xfrm>
              <a:off x="5609750" y="3138575"/>
              <a:ext cx="634800" cy="822675"/>
            </a:xfrm>
            <a:custGeom>
              <a:rect b="b" l="l" r="r" t="t"/>
              <a:pathLst>
                <a:path extrusionOk="0" h="32907" w="25392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5807250" y="3453975"/>
              <a:ext cx="259150" cy="776600"/>
            </a:xfrm>
            <a:custGeom>
              <a:rect b="b" l="l" r="r" t="t"/>
              <a:pathLst>
                <a:path extrusionOk="0" h="31064" w="10366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30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FROM THE EXTERNAL SOURCES</a:t>
            </a:r>
            <a:endParaRPr/>
          </a:p>
        </p:txBody>
      </p:sp>
      <p:grpSp>
        <p:nvGrpSpPr>
          <p:cNvPr id="407" name="Google Shape;407;p30"/>
          <p:cNvGrpSpPr/>
          <p:nvPr/>
        </p:nvGrpSpPr>
        <p:grpSpPr>
          <a:xfrm>
            <a:off x="8382046" y="3412194"/>
            <a:ext cx="1038447" cy="2176554"/>
            <a:chOff x="2106350" y="2477950"/>
            <a:chExt cx="872425" cy="1828576"/>
          </a:xfrm>
        </p:grpSpPr>
        <p:sp>
          <p:nvSpPr>
            <p:cNvPr id="408" name="Google Shape;408;p30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0" name="Google Shape;410;p30"/>
          <p:cNvSpPr/>
          <p:nvPr/>
        </p:nvSpPr>
        <p:spPr>
          <a:xfrm>
            <a:off x="2984300" y="2323850"/>
            <a:ext cx="3176100" cy="10233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11" name="Google Shape;411;p30"/>
          <p:cNvSpPr txBox="1"/>
          <p:nvPr>
            <p:ph idx="20" type="subTitle"/>
          </p:nvPr>
        </p:nvSpPr>
        <p:spPr>
          <a:xfrm>
            <a:off x="2792838" y="2733950"/>
            <a:ext cx="3558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From U.S. Bureau of Labor Statistics</a:t>
            </a:r>
            <a:endParaRPr sz="1400"/>
          </a:p>
        </p:txBody>
      </p:sp>
      <p:sp>
        <p:nvSpPr>
          <p:cNvPr id="412" name="Google Shape;412;p30"/>
          <p:cNvSpPr txBox="1"/>
          <p:nvPr>
            <p:ph idx="21" type="title"/>
          </p:nvPr>
        </p:nvSpPr>
        <p:spPr>
          <a:xfrm>
            <a:off x="3372725" y="246447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CPI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3"/>
          <p:cNvSpPr txBox="1"/>
          <p:nvPr>
            <p:ph type="title"/>
          </p:nvPr>
        </p:nvSpPr>
        <p:spPr>
          <a:xfrm>
            <a:off x="1729800" y="2271750"/>
            <a:ext cx="5684400" cy="6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affects rent the most?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/>
          <p:nvPr>
            <p:ph idx="4294967295" type="title"/>
          </p:nvPr>
        </p:nvSpPr>
        <p:spPr>
          <a:xfrm>
            <a:off x="1729800" y="2271750"/>
            <a:ext cx="5684400" cy="6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Explanation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2"/>
          <p:cNvSpPr/>
          <p:nvPr/>
        </p:nvSpPr>
        <p:spPr>
          <a:xfrm>
            <a:off x="1913850" y="1887375"/>
            <a:ext cx="5316300" cy="294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23" name="Google Shape;423;p32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REGRESSION: overall_rent</a:t>
            </a:r>
            <a:endParaRPr/>
          </a:p>
        </p:txBody>
      </p:sp>
      <p:grpSp>
        <p:nvGrpSpPr>
          <p:cNvPr id="424" name="Google Shape;424;p32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425" name="Google Shape;425;p32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" name="Google Shape;427;p32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428" name="Google Shape;428;p32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0" name="Google Shape;430;p32"/>
          <p:cNvSpPr txBox="1"/>
          <p:nvPr>
            <p:ph idx="4294967295" type="title"/>
          </p:nvPr>
        </p:nvSpPr>
        <p:spPr>
          <a:xfrm>
            <a:off x="713250" y="1111725"/>
            <a:ext cx="77175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Variables included: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count, total, key_industry_rate, cbd_rate, cpi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1" name="Google Shape;431;p32"/>
          <p:cNvSpPr/>
          <p:nvPr/>
        </p:nvSpPr>
        <p:spPr>
          <a:xfrm>
            <a:off x="4881575" y="2443450"/>
            <a:ext cx="1540800" cy="250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32" name="Google Shape;432;p32"/>
          <p:cNvSpPr/>
          <p:nvPr/>
        </p:nvSpPr>
        <p:spPr>
          <a:xfrm>
            <a:off x="5170050" y="4103600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33" name="Google Shape;433;p32"/>
          <p:cNvSpPr/>
          <p:nvPr/>
        </p:nvSpPr>
        <p:spPr>
          <a:xfrm>
            <a:off x="5170050" y="4243925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434" name="Google Shape;434;p32"/>
          <p:cNvPicPr preferRelativeResize="0"/>
          <p:nvPr/>
        </p:nvPicPr>
        <p:blipFill rotWithShape="1">
          <a:blip r:embed="rId3">
            <a:alphaModFix/>
          </a:blip>
          <a:srcRect b="0" l="0" r="3762" t="9354"/>
          <a:stretch/>
        </p:blipFill>
        <p:spPr>
          <a:xfrm>
            <a:off x="2065800" y="2086413"/>
            <a:ext cx="5012400" cy="255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3"/>
          <p:cNvSpPr/>
          <p:nvPr/>
        </p:nvSpPr>
        <p:spPr>
          <a:xfrm>
            <a:off x="1724550" y="1258525"/>
            <a:ext cx="5694900" cy="3536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40" name="Google Shape;440;p33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REGRESSION: overall_rent</a:t>
            </a:r>
            <a:endParaRPr/>
          </a:p>
        </p:txBody>
      </p:sp>
      <p:grpSp>
        <p:nvGrpSpPr>
          <p:cNvPr id="441" name="Google Shape;441;p33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442" name="Google Shape;442;p33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33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445" name="Google Shape;445;p33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7" name="Google Shape;447;p33"/>
          <p:cNvPicPr preferRelativeResize="0"/>
          <p:nvPr/>
        </p:nvPicPr>
        <p:blipFill rotWithShape="1">
          <a:blip r:embed="rId3">
            <a:alphaModFix/>
          </a:blip>
          <a:srcRect b="0" l="1468" r="0" t="0"/>
          <a:stretch/>
        </p:blipFill>
        <p:spPr>
          <a:xfrm>
            <a:off x="1891638" y="1426988"/>
            <a:ext cx="5360725" cy="319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4"/>
          <p:cNvSpPr/>
          <p:nvPr/>
        </p:nvSpPr>
        <p:spPr>
          <a:xfrm>
            <a:off x="1913850" y="1887375"/>
            <a:ext cx="5316300" cy="294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3" name="Google Shape;453;p34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REGRESSION: overall_rent</a:t>
            </a:r>
            <a:endParaRPr/>
          </a:p>
        </p:txBody>
      </p:sp>
      <p:grpSp>
        <p:nvGrpSpPr>
          <p:cNvPr id="454" name="Google Shape;454;p34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455" name="Google Shape;455;p34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4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34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458" name="Google Shape;458;p34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4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0" name="Google Shape;460;p34"/>
          <p:cNvSpPr txBox="1"/>
          <p:nvPr>
            <p:ph idx="4294967295" type="title"/>
          </p:nvPr>
        </p:nvSpPr>
        <p:spPr>
          <a:xfrm>
            <a:off x="713250" y="1111725"/>
            <a:ext cx="77175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Variables included: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count, key_industry_rate, cbd_rate, cpi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1" name="Google Shape;461;p34"/>
          <p:cNvSpPr/>
          <p:nvPr/>
        </p:nvSpPr>
        <p:spPr>
          <a:xfrm>
            <a:off x="4881575" y="2443450"/>
            <a:ext cx="1540800" cy="250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2" name="Google Shape;462;p34"/>
          <p:cNvSpPr/>
          <p:nvPr/>
        </p:nvSpPr>
        <p:spPr>
          <a:xfrm>
            <a:off x="5170050" y="4103600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3" name="Google Shape;463;p34"/>
          <p:cNvSpPr/>
          <p:nvPr/>
        </p:nvSpPr>
        <p:spPr>
          <a:xfrm>
            <a:off x="5170050" y="4243925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464" name="Google Shape;464;p34"/>
          <p:cNvPicPr preferRelativeResize="0"/>
          <p:nvPr/>
        </p:nvPicPr>
        <p:blipFill rotWithShape="1">
          <a:blip r:embed="rId3">
            <a:alphaModFix/>
          </a:blip>
          <a:srcRect b="0" l="0" r="2600" t="9804"/>
          <a:stretch/>
        </p:blipFill>
        <p:spPr>
          <a:xfrm>
            <a:off x="2017925" y="2175050"/>
            <a:ext cx="5108150" cy="237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5"/>
          <p:cNvSpPr/>
          <p:nvPr/>
        </p:nvSpPr>
        <p:spPr>
          <a:xfrm>
            <a:off x="1724550" y="1258525"/>
            <a:ext cx="5694900" cy="3536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70" name="Google Shape;470;p35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REGRESSION: overall_rent</a:t>
            </a:r>
            <a:endParaRPr/>
          </a:p>
        </p:txBody>
      </p:sp>
      <p:grpSp>
        <p:nvGrpSpPr>
          <p:cNvPr id="471" name="Google Shape;471;p35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472" name="Google Shape;472;p35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5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" name="Google Shape;474;p35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475" name="Google Shape;475;p35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5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77" name="Google Shape;47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2963" y="1508263"/>
            <a:ext cx="5218075" cy="303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6"/>
          <p:cNvSpPr/>
          <p:nvPr/>
        </p:nvSpPr>
        <p:spPr>
          <a:xfrm>
            <a:off x="1724550" y="1258525"/>
            <a:ext cx="5694900" cy="3536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83" name="Google Shape;483;p36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484" name="Google Shape;484;p36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485" name="Google Shape;485;p36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" name="Google Shape;487;p36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488" name="Google Shape;488;p36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90" name="Google Shape;4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5800" y="1479313"/>
            <a:ext cx="5012399" cy="3095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7"/>
          <p:cNvSpPr txBox="1"/>
          <p:nvPr>
            <p:ph type="title"/>
          </p:nvPr>
        </p:nvSpPr>
        <p:spPr>
          <a:xfrm>
            <a:off x="1482625" y="2271750"/>
            <a:ext cx="6085200" cy="6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Approach - Quality of Life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Non-economic Variables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8"/>
          <p:cNvGrpSpPr/>
          <p:nvPr/>
        </p:nvGrpSpPr>
        <p:grpSpPr>
          <a:xfrm>
            <a:off x="-96840" y="3894197"/>
            <a:ext cx="832206" cy="1694542"/>
            <a:chOff x="2106350" y="2477950"/>
            <a:chExt cx="872425" cy="1828576"/>
          </a:xfrm>
        </p:grpSpPr>
        <p:sp>
          <p:nvSpPr>
            <p:cNvPr id="501" name="Google Shape;501;p38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8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" name="Google Shape;503;p38"/>
          <p:cNvGrpSpPr/>
          <p:nvPr/>
        </p:nvGrpSpPr>
        <p:grpSpPr>
          <a:xfrm>
            <a:off x="537017" y="4303536"/>
            <a:ext cx="605536" cy="1011956"/>
            <a:chOff x="5609750" y="3138575"/>
            <a:chExt cx="634800" cy="1092000"/>
          </a:xfrm>
        </p:grpSpPr>
        <p:sp>
          <p:nvSpPr>
            <p:cNvPr id="504" name="Google Shape;504;p38"/>
            <p:cNvSpPr/>
            <p:nvPr/>
          </p:nvSpPr>
          <p:spPr>
            <a:xfrm>
              <a:off x="5609750" y="3138575"/>
              <a:ext cx="634800" cy="822675"/>
            </a:xfrm>
            <a:custGeom>
              <a:rect b="b" l="l" r="r" t="t"/>
              <a:pathLst>
                <a:path extrusionOk="0" h="32907" w="25392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8"/>
            <p:cNvSpPr/>
            <p:nvPr/>
          </p:nvSpPr>
          <p:spPr>
            <a:xfrm>
              <a:off x="5807250" y="3453975"/>
              <a:ext cx="259150" cy="776600"/>
            </a:xfrm>
            <a:custGeom>
              <a:rect b="b" l="l" r="r" t="t"/>
              <a:pathLst>
                <a:path extrusionOk="0" h="31064" w="10366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" name="Google Shape;506;p38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EXPLANATION</a:t>
            </a:r>
            <a:endParaRPr/>
          </a:p>
        </p:txBody>
      </p:sp>
      <p:grpSp>
        <p:nvGrpSpPr>
          <p:cNvPr id="507" name="Google Shape;507;p38"/>
          <p:cNvGrpSpPr/>
          <p:nvPr/>
        </p:nvGrpSpPr>
        <p:grpSpPr>
          <a:xfrm>
            <a:off x="8382046" y="3412194"/>
            <a:ext cx="1038447" cy="2176554"/>
            <a:chOff x="2106350" y="2477950"/>
            <a:chExt cx="872425" cy="1828576"/>
          </a:xfrm>
        </p:grpSpPr>
        <p:sp>
          <p:nvSpPr>
            <p:cNvPr id="508" name="Google Shape;508;p38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8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0" name="Google Shape;510;p38"/>
          <p:cNvSpPr/>
          <p:nvPr/>
        </p:nvSpPr>
        <p:spPr>
          <a:xfrm>
            <a:off x="3374700" y="2313125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11" name="Google Shape;511;p38"/>
          <p:cNvSpPr txBox="1"/>
          <p:nvPr>
            <p:ph idx="20" type="subTitle"/>
          </p:nvPr>
        </p:nvSpPr>
        <p:spPr>
          <a:xfrm>
            <a:off x="3390150" y="2752675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Annual Rent Fee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Per Square Foot</a:t>
            </a:r>
            <a:endParaRPr sz="1400"/>
          </a:p>
        </p:txBody>
      </p:sp>
      <p:sp>
        <p:nvSpPr>
          <p:cNvPr id="512" name="Google Shape;512;p38"/>
          <p:cNvSpPr txBox="1"/>
          <p:nvPr>
            <p:ph idx="21" type="title"/>
          </p:nvPr>
        </p:nvSpPr>
        <p:spPr>
          <a:xfrm>
            <a:off x="3390150" y="244127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overall_rent</a:t>
            </a:r>
            <a:endParaRPr sz="2000"/>
          </a:p>
        </p:txBody>
      </p:sp>
      <p:sp>
        <p:nvSpPr>
          <p:cNvPr id="513" name="Google Shape;513;p38"/>
          <p:cNvSpPr/>
          <p:nvPr/>
        </p:nvSpPr>
        <p:spPr>
          <a:xfrm>
            <a:off x="562375" y="2313125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14" name="Google Shape;514;p38"/>
          <p:cNvSpPr/>
          <p:nvPr/>
        </p:nvSpPr>
        <p:spPr>
          <a:xfrm>
            <a:off x="6202475" y="2275000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15" name="Google Shape;515;p38"/>
          <p:cNvSpPr txBox="1"/>
          <p:nvPr>
            <p:ph idx="20" type="subTitle"/>
          </p:nvPr>
        </p:nvSpPr>
        <p:spPr>
          <a:xfrm>
            <a:off x="546925" y="2650450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Percentage of buildings in the city area relative to the total number of buildings</a:t>
            </a:r>
            <a:endParaRPr sz="1400"/>
          </a:p>
        </p:txBody>
      </p:sp>
      <p:sp>
        <p:nvSpPr>
          <p:cNvPr id="516" name="Google Shape;516;p38"/>
          <p:cNvSpPr txBox="1"/>
          <p:nvPr>
            <p:ph idx="21" type="title"/>
          </p:nvPr>
        </p:nvSpPr>
        <p:spPr>
          <a:xfrm>
            <a:off x="546925" y="2339050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cbd_rate</a:t>
            </a:r>
            <a:endParaRPr sz="2000"/>
          </a:p>
        </p:txBody>
      </p:sp>
      <p:sp>
        <p:nvSpPr>
          <p:cNvPr id="517" name="Google Shape;517;p38"/>
          <p:cNvSpPr txBox="1"/>
          <p:nvPr>
            <p:ph idx="20" type="subTitle"/>
          </p:nvPr>
        </p:nvSpPr>
        <p:spPr>
          <a:xfrm>
            <a:off x="6217925" y="2802850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quality of buildings</a:t>
            </a:r>
            <a:endParaRPr sz="1400"/>
          </a:p>
        </p:txBody>
      </p:sp>
      <p:sp>
        <p:nvSpPr>
          <p:cNvPr id="518" name="Google Shape;518;p38"/>
          <p:cNvSpPr txBox="1"/>
          <p:nvPr>
            <p:ph idx="21" type="title"/>
          </p:nvPr>
        </p:nvSpPr>
        <p:spPr>
          <a:xfrm>
            <a:off x="6217925" y="2491450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class_A_rate</a:t>
            </a:r>
            <a:endParaRPr sz="2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3" name="Google Shape;523;p39"/>
          <p:cNvGrpSpPr/>
          <p:nvPr/>
        </p:nvGrpSpPr>
        <p:grpSpPr>
          <a:xfrm>
            <a:off x="-96840" y="3894197"/>
            <a:ext cx="832206" cy="1694542"/>
            <a:chOff x="2106350" y="2477950"/>
            <a:chExt cx="872425" cy="1828576"/>
          </a:xfrm>
        </p:grpSpPr>
        <p:sp>
          <p:nvSpPr>
            <p:cNvPr id="524" name="Google Shape;524;p39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" name="Google Shape;526;p39"/>
          <p:cNvGrpSpPr/>
          <p:nvPr/>
        </p:nvGrpSpPr>
        <p:grpSpPr>
          <a:xfrm>
            <a:off x="537017" y="4303536"/>
            <a:ext cx="605536" cy="1011956"/>
            <a:chOff x="5609750" y="3138575"/>
            <a:chExt cx="634800" cy="1092000"/>
          </a:xfrm>
        </p:grpSpPr>
        <p:sp>
          <p:nvSpPr>
            <p:cNvPr id="527" name="Google Shape;527;p39"/>
            <p:cNvSpPr/>
            <p:nvPr/>
          </p:nvSpPr>
          <p:spPr>
            <a:xfrm>
              <a:off x="5609750" y="3138575"/>
              <a:ext cx="634800" cy="822675"/>
            </a:xfrm>
            <a:custGeom>
              <a:rect b="b" l="l" r="r" t="t"/>
              <a:pathLst>
                <a:path extrusionOk="0" h="32907" w="25392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5807250" y="3453975"/>
              <a:ext cx="259150" cy="776600"/>
            </a:xfrm>
            <a:custGeom>
              <a:rect b="b" l="l" r="r" t="t"/>
              <a:pathLst>
                <a:path extrusionOk="0" h="31064" w="10366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9" name="Google Shape;529;p39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VARIABLES FROM THE EXTERNAL SOURCES</a:t>
            </a:r>
            <a:endParaRPr/>
          </a:p>
        </p:txBody>
      </p:sp>
      <p:grpSp>
        <p:nvGrpSpPr>
          <p:cNvPr id="530" name="Google Shape;530;p39"/>
          <p:cNvGrpSpPr/>
          <p:nvPr/>
        </p:nvGrpSpPr>
        <p:grpSpPr>
          <a:xfrm>
            <a:off x="8382046" y="3412194"/>
            <a:ext cx="1038447" cy="2176554"/>
            <a:chOff x="2106350" y="2477950"/>
            <a:chExt cx="872425" cy="1828576"/>
          </a:xfrm>
        </p:grpSpPr>
        <p:sp>
          <p:nvSpPr>
            <p:cNvPr id="531" name="Google Shape;531;p39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3" name="Google Shape;533;p39"/>
          <p:cNvSpPr/>
          <p:nvPr/>
        </p:nvSpPr>
        <p:spPr>
          <a:xfrm>
            <a:off x="4822500" y="1551125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2010175" y="1551125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5" name="Google Shape;535;p39"/>
          <p:cNvSpPr/>
          <p:nvPr/>
        </p:nvSpPr>
        <p:spPr>
          <a:xfrm>
            <a:off x="570100" y="3088150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6" name="Google Shape;536;p39"/>
          <p:cNvSpPr txBox="1"/>
          <p:nvPr>
            <p:ph idx="21" type="title"/>
          </p:nvPr>
        </p:nvSpPr>
        <p:spPr>
          <a:xfrm>
            <a:off x="585550" y="3292500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retail.score</a:t>
            </a:r>
            <a:endParaRPr sz="2000"/>
          </a:p>
        </p:txBody>
      </p:sp>
      <p:sp>
        <p:nvSpPr>
          <p:cNvPr id="537" name="Google Shape;537;p39"/>
          <p:cNvSpPr/>
          <p:nvPr/>
        </p:nvSpPr>
        <p:spPr>
          <a:xfrm>
            <a:off x="3366975" y="3088150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8" name="Google Shape;538;p39"/>
          <p:cNvSpPr txBox="1"/>
          <p:nvPr>
            <p:ph idx="21" type="title"/>
          </p:nvPr>
        </p:nvSpPr>
        <p:spPr>
          <a:xfrm>
            <a:off x="3382425" y="3216300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health.value</a:t>
            </a:r>
            <a:endParaRPr sz="2000"/>
          </a:p>
        </p:txBody>
      </p:sp>
      <p:sp>
        <p:nvSpPr>
          <p:cNvPr id="539" name="Google Shape;539;p39"/>
          <p:cNvSpPr/>
          <p:nvPr/>
        </p:nvSpPr>
        <p:spPr>
          <a:xfrm>
            <a:off x="6179300" y="3088150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40" name="Google Shape;540;p39"/>
          <p:cNvSpPr txBox="1"/>
          <p:nvPr>
            <p:ph idx="21" type="title"/>
          </p:nvPr>
        </p:nvSpPr>
        <p:spPr>
          <a:xfrm>
            <a:off x="6187025" y="325442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education</a:t>
            </a:r>
            <a:endParaRPr sz="2000"/>
          </a:p>
        </p:txBody>
      </p:sp>
      <p:sp>
        <p:nvSpPr>
          <p:cNvPr id="541" name="Google Shape;541;p39"/>
          <p:cNvSpPr txBox="1"/>
          <p:nvPr>
            <p:ph idx="21" type="title"/>
          </p:nvPr>
        </p:nvSpPr>
        <p:spPr>
          <a:xfrm>
            <a:off x="2010175" y="175122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crime_score</a:t>
            </a:r>
            <a:endParaRPr sz="2000"/>
          </a:p>
        </p:txBody>
      </p:sp>
      <p:sp>
        <p:nvSpPr>
          <p:cNvPr id="542" name="Google Shape;542;p39"/>
          <p:cNvSpPr txBox="1"/>
          <p:nvPr>
            <p:ph idx="20" type="subTitle"/>
          </p:nvPr>
        </p:nvSpPr>
        <p:spPr>
          <a:xfrm>
            <a:off x="4834200" y="2031463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From statsamerica and statesymbolsusa</a:t>
            </a:r>
            <a:endParaRPr sz="1400"/>
          </a:p>
        </p:txBody>
      </p:sp>
      <p:sp>
        <p:nvSpPr>
          <p:cNvPr id="543" name="Google Shape;543;p39"/>
          <p:cNvSpPr txBox="1"/>
          <p:nvPr>
            <p:ph idx="21" type="title"/>
          </p:nvPr>
        </p:nvSpPr>
        <p:spPr>
          <a:xfrm>
            <a:off x="4758000" y="1720063"/>
            <a:ext cx="24630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pop_density</a:t>
            </a:r>
            <a:endParaRPr sz="1800"/>
          </a:p>
        </p:txBody>
      </p:sp>
      <p:sp>
        <p:nvSpPr>
          <p:cNvPr id="544" name="Google Shape;544;p39"/>
          <p:cNvSpPr txBox="1"/>
          <p:nvPr>
            <p:ph idx="20" type="subTitle"/>
          </p:nvPr>
        </p:nvSpPr>
        <p:spPr>
          <a:xfrm>
            <a:off x="2010175" y="2050500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From FBI</a:t>
            </a:r>
            <a:endParaRPr sz="1400"/>
          </a:p>
        </p:txBody>
      </p:sp>
      <p:sp>
        <p:nvSpPr>
          <p:cNvPr id="545" name="Google Shape;545;p39"/>
          <p:cNvSpPr txBox="1"/>
          <p:nvPr>
            <p:ph idx="20" type="subTitle"/>
          </p:nvPr>
        </p:nvSpPr>
        <p:spPr>
          <a:xfrm>
            <a:off x="554650" y="3566125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From Kaggle</a:t>
            </a:r>
            <a:endParaRPr sz="1400"/>
          </a:p>
        </p:txBody>
      </p:sp>
      <p:sp>
        <p:nvSpPr>
          <p:cNvPr id="546" name="Google Shape;546;p39"/>
          <p:cNvSpPr txBox="1"/>
          <p:nvPr>
            <p:ph idx="20" type="subTitle"/>
          </p:nvPr>
        </p:nvSpPr>
        <p:spPr>
          <a:xfrm>
            <a:off x="3098738" y="3527700"/>
            <a:ext cx="28974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From America’s Health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Rankings</a:t>
            </a:r>
            <a:endParaRPr sz="1400"/>
          </a:p>
        </p:txBody>
      </p:sp>
      <p:sp>
        <p:nvSpPr>
          <p:cNvPr id="547" name="Google Shape;547;p39"/>
          <p:cNvSpPr txBox="1"/>
          <p:nvPr>
            <p:ph idx="20" type="subTitle"/>
          </p:nvPr>
        </p:nvSpPr>
        <p:spPr>
          <a:xfrm>
            <a:off x="5891738" y="3566113"/>
            <a:ext cx="28974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From WalletHub</a:t>
            </a:r>
            <a:endParaRPr sz="1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40"/>
          <p:cNvGrpSpPr/>
          <p:nvPr/>
        </p:nvGrpSpPr>
        <p:grpSpPr>
          <a:xfrm>
            <a:off x="-96840" y="3894197"/>
            <a:ext cx="832206" cy="1694542"/>
            <a:chOff x="2106350" y="2477950"/>
            <a:chExt cx="872425" cy="1828576"/>
          </a:xfrm>
        </p:grpSpPr>
        <p:sp>
          <p:nvSpPr>
            <p:cNvPr id="553" name="Google Shape;553;p40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0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" name="Google Shape;555;p40"/>
          <p:cNvGrpSpPr/>
          <p:nvPr/>
        </p:nvGrpSpPr>
        <p:grpSpPr>
          <a:xfrm>
            <a:off x="537017" y="4303536"/>
            <a:ext cx="605536" cy="1011956"/>
            <a:chOff x="5609750" y="3138575"/>
            <a:chExt cx="634800" cy="1092000"/>
          </a:xfrm>
        </p:grpSpPr>
        <p:sp>
          <p:nvSpPr>
            <p:cNvPr id="556" name="Google Shape;556;p40"/>
            <p:cNvSpPr/>
            <p:nvPr/>
          </p:nvSpPr>
          <p:spPr>
            <a:xfrm>
              <a:off x="5609750" y="3138575"/>
              <a:ext cx="634800" cy="822675"/>
            </a:xfrm>
            <a:custGeom>
              <a:rect b="b" l="l" r="r" t="t"/>
              <a:pathLst>
                <a:path extrusionOk="0" h="32907" w="25392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5807250" y="3453975"/>
              <a:ext cx="259150" cy="776600"/>
            </a:xfrm>
            <a:custGeom>
              <a:rect b="b" l="l" r="r" t="t"/>
              <a:pathLst>
                <a:path extrusionOk="0" h="31064" w="10366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" name="Google Shape;558;p40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VARIABLES FROM THE EXTERNAL SOURCES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559" name="Google Shape;559;p40"/>
          <p:cNvGrpSpPr/>
          <p:nvPr/>
        </p:nvGrpSpPr>
        <p:grpSpPr>
          <a:xfrm>
            <a:off x="8382046" y="3412194"/>
            <a:ext cx="1038447" cy="2176554"/>
            <a:chOff x="2106350" y="2477950"/>
            <a:chExt cx="872425" cy="1828576"/>
          </a:xfrm>
        </p:grpSpPr>
        <p:sp>
          <p:nvSpPr>
            <p:cNvPr id="560" name="Google Shape;560;p40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0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" name="Google Shape;562;p40"/>
          <p:cNvSpPr/>
          <p:nvPr/>
        </p:nvSpPr>
        <p:spPr>
          <a:xfrm>
            <a:off x="851725" y="2250238"/>
            <a:ext cx="34377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63" name="Google Shape;563;p40"/>
          <p:cNvSpPr txBox="1"/>
          <p:nvPr>
            <p:ph idx="21" type="title"/>
          </p:nvPr>
        </p:nvSpPr>
        <p:spPr>
          <a:xfrm>
            <a:off x="867175" y="2454588"/>
            <a:ext cx="34377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Population.Change.Rate</a:t>
            </a:r>
            <a:endParaRPr sz="1900"/>
          </a:p>
        </p:txBody>
      </p:sp>
      <p:sp>
        <p:nvSpPr>
          <p:cNvPr id="564" name="Google Shape;564;p40"/>
          <p:cNvSpPr/>
          <p:nvPr/>
        </p:nvSpPr>
        <p:spPr>
          <a:xfrm>
            <a:off x="4783100" y="2250275"/>
            <a:ext cx="3558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65" name="Google Shape;565;p40"/>
          <p:cNvSpPr txBox="1"/>
          <p:nvPr>
            <p:ph idx="21" type="title"/>
          </p:nvPr>
        </p:nvSpPr>
        <p:spPr>
          <a:xfrm>
            <a:off x="4742450" y="2469700"/>
            <a:ext cx="36396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Median.Household.Rate</a:t>
            </a:r>
            <a:endParaRPr sz="1900"/>
          </a:p>
        </p:txBody>
      </p:sp>
      <p:sp>
        <p:nvSpPr>
          <p:cNvPr id="566" name="Google Shape;566;p40"/>
          <p:cNvSpPr txBox="1"/>
          <p:nvPr>
            <p:ph idx="20" type="subTitle"/>
          </p:nvPr>
        </p:nvSpPr>
        <p:spPr>
          <a:xfrm>
            <a:off x="620625" y="2828463"/>
            <a:ext cx="34221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From U.S. Census Bureau</a:t>
            </a:r>
            <a:endParaRPr sz="1400"/>
          </a:p>
        </p:txBody>
      </p:sp>
      <p:sp>
        <p:nvSpPr>
          <p:cNvPr id="567" name="Google Shape;567;p40"/>
          <p:cNvSpPr txBox="1"/>
          <p:nvPr>
            <p:ph idx="20" type="subTitle"/>
          </p:nvPr>
        </p:nvSpPr>
        <p:spPr>
          <a:xfrm>
            <a:off x="4666250" y="2842200"/>
            <a:ext cx="3558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From Federal Reserve Bank of St. Louis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729800" y="2271750"/>
            <a:ext cx="5684400" cy="6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Approach - States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1"/>
          <p:cNvSpPr txBox="1"/>
          <p:nvPr>
            <p:ph idx="4294967295" type="title"/>
          </p:nvPr>
        </p:nvSpPr>
        <p:spPr>
          <a:xfrm>
            <a:off x="1729800" y="2271750"/>
            <a:ext cx="5684400" cy="6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Explanation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2"/>
          <p:cNvSpPr/>
          <p:nvPr/>
        </p:nvSpPr>
        <p:spPr>
          <a:xfrm>
            <a:off x="1913850" y="1887375"/>
            <a:ext cx="5316300" cy="294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78" name="Google Shape;578;p42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REGRESSION: overall_rent</a:t>
            </a:r>
            <a:endParaRPr/>
          </a:p>
        </p:txBody>
      </p:sp>
      <p:grpSp>
        <p:nvGrpSpPr>
          <p:cNvPr id="579" name="Google Shape;579;p42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580" name="Google Shape;580;p42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2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" name="Google Shape;582;p42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583" name="Google Shape;583;p42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2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" name="Google Shape;585;p42"/>
          <p:cNvSpPr txBox="1"/>
          <p:nvPr>
            <p:ph idx="4294967295" type="title"/>
          </p:nvPr>
        </p:nvSpPr>
        <p:spPr>
          <a:xfrm>
            <a:off x="713250" y="1111725"/>
            <a:ext cx="81213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Variables included: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overall_rent, population.change.rate, median.household.income, class_a_rate, education, crimescore, health.value, retial_score, pop_density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6" name="Google Shape;586;p42"/>
          <p:cNvSpPr/>
          <p:nvPr/>
        </p:nvSpPr>
        <p:spPr>
          <a:xfrm>
            <a:off x="4881575" y="2443450"/>
            <a:ext cx="1540800" cy="250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87" name="Google Shape;587;p42"/>
          <p:cNvSpPr/>
          <p:nvPr/>
        </p:nvSpPr>
        <p:spPr>
          <a:xfrm>
            <a:off x="5170050" y="4103600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88" name="Google Shape;588;p42"/>
          <p:cNvSpPr/>
          <p:nvPr/>
        </p:nvSpPr>
        <p:spPr>
          <a:xfrm>
            <a:off x="5170050" y="4243925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589" name="Google Shape;589;p42"/>
          <p:cNvPicPr preferRelativeResize="0"/>
          <p:nvPr/>
        </p:nvPicPr>
        <p:blipFill rotWithShape="1">
          <a:blip r:embed="rId3">
            <a:alphaModFix/>
          </a:blip>
          <a:srcRect b="2078" l="0" r="40859" t="9480"/>
          <a:stretch/>
        </p:blipFill>
        <p:spPr>
          <a:xfrm>
            <a:off x="2409825" y="1921275"/>
            <a:ext cx="4324350" cy="288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43"/>
          <p:cNvSpPr/>
          <p:nvPr/>
        </p:nvSpPr>
        <p:spPr>
          <a:xfrm>
            <a:off x="259975" y="1671475"/>
            <a:ext cx="4210800" cy="2668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95" name="Google Shape;595;p43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</p:txBody>
      </p:sp>
      <p:sp>
        <p:nvSpPr>
          <p:cNvPr id="596" name="Google Shape;596;p43"/>
          <p:cNvSpPr/>
          <p:nvPr/>
        </p:nvSpPr>
        <p:spPr>
          <a:xfrm>
            <a:off x="4673225" y="1671475"/>
            <a:ext cx="4210800" cy="2668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597" name="Google Shape;59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988" y="1939450"/>
            <a:ext cx="4008775" cy="213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4250" y="1864410"/>
            <a:ext cx="4008750" cy="2282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44"/>
          <p:cNvSpPr/>
          <p:nvPr/>
        </p:nvSpPr>
        <p:spPr>
          <a:xfrm>
            <a:off x="1724550" y="1258525"/>
            <a:ext cx="5694900" cy="3536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04" name="Google Shape;604;p44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605" name="Google Shape;605;p44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606" name="Google Shape;606;p44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4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" name="Google Shape;608;p44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609" name="Google Shape;609;p44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4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1" name="Google Shape;61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0363" y="1395413"/>
            <a:ext cx="5283276" cy="326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45"/>
          <p:cNvSpPr txBox="1"/>
          <p:nvPr>
            <p:ph type="title"/>
          </p:nvPr>
        </p:nvSpPr>
        <p:spPr>
          <a:xfrm>
            <a:off x="1113750" y="2271750"/>
            <a:ext cx="6916500" cy="6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5"/>
          <p:cNvGrpSpPr/>
          <p:nvPr/>
        </p:nvGrpSpPr>
        <p:grpSpPr>
          <a:xfrm>
            <a:off x="-96840" y="3894197"/>
            <a:ext cx="832206" cy="1694542"/>
            <a:chOff x="2106350" y="2477950"/>
            <a:chExt cx="872425" cy="1828576"/>
          </a:xfrm>
        </p:grpSpPr>
        <p:sp>
          <p:nvSpPr>
            <p:cNvPr id="147" name="Google Shape;147;p15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" name="Google Shape;149;p15"/>
          <p:cNvGrpSpPr/>
          <p:nvPr/>
        </p:nvGrpSpPr>
        <p:grpSpPr>
          <a:xfrm>
            <a:off x="537017" y="4303536"/>
            <a:ext cx="605536" cy="1011956"/>
            <a:chOff x="5609750" y="3138575"/>
            <a:chExt cx="634800" cy="1092000"/>
          </a:xfrm>
        </p:grpSpPr>
        <p:sp>
          <p:nvSpPr>
            <p:cNvPr id="150" name="Google Shape;150;p15"/>
            <p:cNvSpPr/>
            <p:nvPr/>
          </p:nvSpPr>
          <p:spPr>
            <a:xfrm>
              <a:off x="5609750" y="3138575"/>
              <a:ext cx="634800" cy="822675"/>
            </a:xfrm>
            <a:custGeom>
              <a:rect b="b" l="l" r="r" t="t"/>
              <a:pathLst>
                <a:path extrusionOk="0" h="32907" w="25392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5807250" y="3453975"/>
              <a:ext cx="259150" cy="776600"/>
            </a:xfrm>
            <a:custGeom>
              <a:rect b="b" l="l" r="r" t="t"/>
              <a:pathLst>
                <a:path extrusionOk="0" h="31064" w="10366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" name="Google Shape;152;p15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EXPLANATION</a:t>
            </a:r>
            <a:endParaRPr/>
          </a:p>
        </p:txBody>
      </p:sp>
      <p:grpSp>
        <p:nvGrpSpPr>
          <p:cNvPr id="153" name="Google Shape;153;p15"/>
          <p:cNvGrpSpPr/>
          <p:nvPr/>
        </p:nvGrpSpPr>
        <p:grpSpPr>
          <a:xfrm>
            <a:off x="8382046" y="3412194"/>
            <a:ext cx="1038447" cy="2176554"/>
            <a:chOff x="2106350" y="2477950"/>
            <a:chExt cx="872425" cy="1828576"/>
          </a:xfrm>
        </p:grpSpPr>
        <p:sp>
          <p:nvSpPr>
            <p:cNvPr id="154" name="Google Shape;154;p15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15"/>
          <p:cNvSpPr/>
          <p:nvPr/>
        </p:nvSpPr>
        <p:spPr>
          <a:xfrm>
            <a:off x="4822500" y="1551125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57" name="Google Shape;157;p15"/>
          <p:cNvSpPr txBox="1"/>
          <p:nvPr>
            <p:ph idx="20" type="subTitle"/>
          </p:nvPr>
        </p:nvSpPr>
        <p:spPr>
          <a:xfrm>
            <a:off x="4837950" y="2219275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Average unemployment rate</a:t>
            </a:r>
            <a:endParaRPr sz="1400"/>
          </a:p>
        </p:txBody>
      </p:sp>
      <p:sp>
        <p:nvSpPr>
          <p:cNvPr id="158" name="Google Shape;158;p15"/>
          <p:cNvSpPr txBox="1"/>
          <p:nvPr>
            <p:ph idx="21" type="title"/>
          </p:nvPr>
        </p:nvSpPr>
        <p:spPr>
          <a:xfrm>
            <a:off x="4837950" y="175547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avg_</a:t>
            </a:r>
            <a:endParaRPr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unemployment</a:t>
            </a:r>
            <a:endParaRPr sz="1900"/>
          </a:p>
        </p:txBody>
      </p:sp>
      <p:sp>
        <p:nvSpPr>
          <p:cNvPr id="159" name="Google Shape;159;p15"/>
          <p:cNvSpPr/>
          <p:nvPr/>
        </p:nvSpPr>
        <p:spPr>
          <a:xfrm>
            <a:off x="2010175" y="1551125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60" name="Google Shape;160;p15"/>
          <p:cNvSpPr txBox="1"/>
          <p:nvPr>
            <p:ph idx="20" type="subTitle"/>
          </p:nvPr>
        </p:nvSpPr>
        <p:spPr>
          <a:xfrm>
            <a:off x="2025625" y="1990675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state from which the data is collected</a:t>
            </a:r>
            <a:endParaRPr sz="1400"/>
          </a:p>
        </p:txBody>
      </p:sp>
      <p:sp>
        <p:nvSpPr>
          <p:cNvPr id="161" name="Google Shape;161;p15"/>
          <p:cNvSpPr txBox="1"/>
          <p:nvPr>
            <p:ph idx="21" type="title"/>
          </p:nvPr>
        </p:nvSpPr>
        <p:spPr>
          <a:xfrm>
            <a:off x="2025625" y="167927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states</a:t>
            </a:r>
            <a:endParaRPr sz="2000"/>
          </a:p>
        </p:txBody>
      </p:sp>
      <p:sp>
        <p:nvSpPr>
          <p:cNvPr id="162" name="Google Shape;162;p15"/>
          <p:cNvSpPr/>
          <p:nvPr/>
        </p:nvSpPr>
        <p:spPr>
          <a:xfrm>
            <a:off x="570100" y="3088150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63" name="Google Shape;163;p15"/>
          <p:cNvSpPr txBox="1"/>
          <p:nvPr>
            <p:ph idx="20" type="subTitle"/>
          </p:nvPr>
        </p:nvSpPr>
        <p:spPr>
          <a:xfrm>
            <a:off x="585550" y="3527700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Number of Corporations owned </a:t>
            </a:r>
            <a:r>
              <a:rPr lang="en" sz="1400"/>
              <a:t>Buildings</a:t>
            </a:r>
            <a:r>
              <a:rPr lang="en" sz="1400"/>
              <a:t> in the dataset</a:t>
            </a:r>
            <a:endParaRPr sz="1400"/>
          </a:p>
        </p:txBody>
      </p:sp>
      <p:sp>
        <p:nvSpPr>
          <p:cNvPr id="164" name="Google Shape;164;p15"/>
          <p:cNvSpPr txBox="1"/>
          <p:nvPr>
            <p:ph idx="21" type="title"/>
          </p:nvPr>
        </p:nvSpPr>
        <p:spPr>
          <a:xfrm>
            <a:off x="585550" y="3216300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count</a:t>
            </a:r>
            <a:endParaRPr sz="1900"/>
          </a:p>
        </p:txBody>
      </p:sp>
      <p:sp>
        <p:nvSpPr>
          <p:cNvPr id="165" name="Google Shape;165;p15"/>
          <p:cNvSpPr/>
          <p:nvPr/>
        </p:nvSpPr>
        <p:spPr>
          <a:xfrm>
            <a:off x="3366975" y="3088150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66" name="Google Shape;166;p15"/>
          <p:cNvSpPr txBox="1"/>
          <p:nvPr>
            <p:ph idx="20" type="subTitle"/>
          </p:nvPr>
        </p:nvSpPr>
        <p:spPr>
          <a:xfrm>
            <a:off x="3382425" y="3513950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Number of Buildings in the dataset</a:t>
            </a:r>
            <a:endParaRPr sz="1400"/>
          </a:p>
        </p:txBody>
      </p:sp>
      <p:sp>
        <p:nvSpPr>
          <p:cNvPr id="167" name="Google Shape;167;p15"/>
          <p:cNvSpPr txBox="1"/>
          <p:nvPr>
            <p:ph idx="21" type="title"/>
          </p:nvPr>
        </p:nvSpPr>
        <p:spPr>
          <a:xfrm>
            <a:off x="3382425" y="3216300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total</a:t>
            </a:r>
            <a:endParaRPr sz="1900"/>
          </a:p>
        </p:txBody>
      </p:sp>
      <p:sp>
        <p:nvSpPr>
          <p:cNvPr id="168" name="Google Shape;168;p15"/>
          <p:cNvSpPr/>
          <p:nvPr/>
        </p:nvSpPr>
        <p:spPr>
          <a:xfrm>
            <a:off x="6179300" y="3088150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69" name="Google Shape;169;p15"/>
          <p:cNvSpPr txBox="1"/>
          <p:nvPr>
            <p:ph idx="20" type="subTitle"/>
          </p:nvPr>
        </p:nvSpPr>
        <p:spPr>
          <a:xfrm>
            <a:off x="6044375" y="3603900"/>
            <a:ext cx="2607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Annual Rent Fee per Square Foot</a:t>
            </a:r>
            <a:endParaRPr sz="1300"/>
          </a:p>
        </p:txBody>
      </p:sp>
      <p:sp>
        <p:nvSpPr>
          <p:cNvPr id="170" name="Google Shape;170;p15"/>
          <p:cNvSpPr txBox="1"/>
          <p:nvPr>
            <p:ph idx="21" type="title"/>
          </p:nvPr>
        </p:nvSpPr>
        <p:spPr>
          <a:xfrm>
            <a:off x="6187025" y="325442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overall_rent</a:t>
            </a:r>
            <a:endParaRPr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16"/>
          <p:cNvGrpSpPr/>
          <p:nvPr/>
        </p:nvGrpSpPr>
        <p:grpSpPr>
          <a:xfrm>
            <a:off x="-96840" y="3894197"/>
            <a:ext cx="832206" cy="1694542"/>
            <a:chOff x="2106350" y="2477950"/>
            <a:chExt cx="872425" cy="1828576"/>
          </a:xfrm>
        </p:grpSpPr>
        <p:sp>
          <p:nvSpPr>
            <p:cNvPr id="176" name="Google Shape;176;p16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" name="Google Shape;178;p16"/>
          <p:cNvGrpSpPr/>
          <p:nvPr/>
        </p:nvGrpSpPr>
        <p:grpSpPr>
          <a:xfrm>
            <a:off x="537017" y="4303536"/>
            <a:ext cx="605536" cy="1011956"/>
            <a:chOff x="5609750" y="3138575"/>
            <a:chExt cx="634800" cy="1092000"/>
          </a:xfrm>
        </p:grpSpPr>
        <p:sp>
          <p:nvSpPr>
            <p:cNvPr id="179" name="Google Shape;179;p16"/>
            <p:cNvSpPr/>
            <p:nvPr/>
          </p:nvSpPr>
          <p:spPr>
            <a:xfrm>
              <a:off x="5609750" y="3138575"/>
              <a:ext cx="634800" cy="822675"/>
            </a:xfrm>
            <a:custGeom>
              <a:rect b="b" l="l" r="r" t="t"/>
              <a:pathLst>
                <a:path extrusionOk="0" h="32907" w="25392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>
              <a:off x="5807250" y="3453975"/>
              <a:ext cx="259150" cy="776600"/>
            </a:xfrm>
            <a:custGeom>
              <a:rect b="b" l="l" r="r" t="t"/>
              <a:pathLst>
                <a:path extrusionOk="0" h="31064" w="10366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" name="Google Shape;181;p16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EXPLANATION</a:t>
            </a:r>
            <a:endParaRPr/>
          </a:p>
        </p:txBody>
      </p:sp>
      <p:grpSp>
        <p:nvGrpSpPr>
          <p:cNvPr id="182" name="Google Shape;182;p16"/>
          <p:cNvGrpSpPr/>
          <p:nvPr/>
        </p:nvGrpSpPr>
        <p:grpSpPr>
          <a:xfrm>
            <a:off x="8382046" y="3412194"/>
            <a:ext cx="1038447" cy="2176554"/>
            <a:chOff x="2106350" y="2477950"/>
            <a:chExt cx="872425" cy="1828576"/>
          </a:xfrm>
        </p:grpSpPr>
        <p:sp>
          <p:nvSpPr>
            <p:cNvPr id="183" name="Google Shape;183;p16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" name="Google Shape;185;p16"/>
          <p:cNvSpPr/>
          <p:nvPr/>
        </p:nvSpPr>
        <p:spPr>
          <a:xfrm>
            <a:off x="3374700" y="1551125"/>
            <a:ext cx="23223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" name="Google Shape;186;p16"/>
          <p:cNvSpPr txBox="1"/>
          <p:nvPr>
            <p:ph idx="20" type="subTitle"/>
          </p:nvPr>
        </p:nvSpPr>
        <p:spPr>
          <a:xfrm>
            <a:off x="3390150" y="1990675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Percentage of buildings in the city area</a:t>
            </a:r>
            <a:endParaRPr sz="1400"/>
          </a:p>
        </p:txBody>
      </p:sp>
      <p:sp>
        <p:nvSpPr>
          <p:cNvPr id="187" name="Google Shape;187;p16"/>
          <p:cNvSpPr txBox="1"/>
          <p:nvPr>
            <p:ph idx="21" type="title"/>
          </p:nvPr>
        </p:nvSpPr>
        <p:spPr>
          <a:xfrm>
            <a:off x="3390150" y="167927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cbd_rate</a:t>
            </a:r>
            <a:endParaRPr sz="2000"/>
          </a:p>
        </p:txBody>
      </p:sp>
      <p:sp>
        <p:nvSpPr>
          <p:cNvPr id="188" name="Google Shape;188;p16"/>
          <p:cNvSpPr/>
          <p:nvPr/>
        </p:nvSpPr>
        <p:spPr>
          <a:xfrm>
            <a:off x="562375" y="1551125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9" name="Google Shape;189;p16"/>
          <p:cNvSpPr txBox="1"/>
          <p:nvPr>
            <p:ph idx="20" type="subTitle"/>
          </p:nvPr>
        </p:nvSpPr>
        <p:spPr>
          <a:xfrm>
            <a:off x="577825" y="1914475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Count / Total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Ratio of buildings occupied by corporations</a:t>
            </a:r>
            <a:endParaRPr sz="1400"/>
          </a:p>
        </p:txBody>
      </p:sp>
      <p:sp>
        <p:nvSpPr>
          <p:cNvPr id="190" name="Google Shape;190;p16"/>
          <p:cNvSpPr txBox="1"/>
          <p:nvPr>
            <p:ph idx="21" type="title"/>
          </p:nvPr>
        </p:nvSpPr>
        <p:spPr>
          <a:xfrm>
            <a:off x="577825" y="160307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rate</a:t>
            </a:r>
            <a:endParaRPr sz="2000"/>
          </a:p>
        </p:txBody>
      </p:sp>
      <p:sp>
        <p:nvSpPr>
          <p:cNvPr id="191" name="Google Shape;191;p16"/>
          <p:cNvSpPr/>
          <p:nvPr/>
        </p:nvSpPr>
        <p:spPr>
          <a:xfrm>
            <a:off x="6202475" y="1513000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2" name="Google Shape;192;p16"/>
          <p:cNvSpPr txBox="1"/>
          <p:nvPr>
            <p:ph idx="20" type="subTitle"/>
          </p:nvPr>
        </p:nvSpPr>
        <p:spPr>
          <a:xfrm>
            <a:off x="6217925" y="1952550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Percentage of Count occupied by core corporations</a:t>
            </a:r>
            <a:endParaRPr sz="1400"/>
          </a:p>
        </p:txBody>
      </p:sp>
      <p:sp>
        <p:nvSpPr>
          <p:cNvPr id="193" name="Google Shape;193;p16"/>
          <p:cNvSpPr txBox="1"/>
          <p:nvPr>
            <p:ph idx="21" type="title"/>
          </p:nvPr>
        </p:nvSpPr>
        <p:spPr>
          <a:xfrm>
            <a:off x="6141725" y="1641150"/>
            <a:ext cx="24630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key_industry_rate</a:t>
            </a:r>
            <a:endParaRPr sz="1800"/>
          </a:p>
        </p:txBody>
      </p:sp>
      <p:sp>
        <p:nvSpPr>
          <p:cNvPr id="194" name="Google Shape;194;p16"/>
          <p:cNvSpPr/>
          <p:nvPr/>
        </p:nvSpPr>
        <p:spPr>
          <a:xfrm>
            <a:off x="3366975" y="3088150"/>
            <a:ext cx="2322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95" name="Google Shape;195;p16"/>
          <p:cNvSpPr txBox="1"/>
          <p:nvPr>
            <p:ph idx="20" type="subTitle"/>
          </p:nvPr>
        </p:nvSpPr>
        <p:spPr>
          <a:xfrm>
            <a:off x="3382425" y="3437750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dictionary that counts the number of each industry being used</a:t>
            </a:r>
            <a:endParaRPr sz="1400"/>
          </a:p>
        </p:txBody>
      </p:sp>
      <p:sp>
        <p:nvSpPr>
          <p:cNvPr id="196" name="Google Shape;196;p16"/>
          <p:cNvSpPr txBox="1"/>
          <p:nvPr>
            <p:ph idx="21" type="title"/>
          </p:nvPr>
        </p:nvSpPr>
        <p:spPr>
          <a:xfrm>
            <a:off x="3382425" y="3140100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industries</a:t>
            </a:r>
            <a:endParaRPr sz="1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17"/>
          <p:cNvGrpSpPr/>
          <p:nvPr/>
        </p:nvGrpSpPr>
        <p:grpSpPr>
          <a:xfrm>
            <a:off x="-96840" y="3894197"/>
            <a:ext cx="832206" cy="1694542"/>
            <a:chOff x="2106350" y="2477950"/>
            <a:chExt cx="872425" cy="1828576"/>
          </a:xfrm>
        </p:grpSpPr>
        <p:sp>
          <p:nvSpPr>
            <p:cNvPr id="202" name="Google Shape;202;p17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" name="Google Shape;204;p17"/>
          <p:cNvGrpSpPr/>
          <p:nvPr/>
        </p:nvGrpSpPr>
        <p:grpSpPr>
          <a:xfrm>
            <a:off x="537017" y="4303536"/>
            <a:ext cx="605536" cy="1011956"/>
            <a:chOff x="5609750" y="3138575"/>
            <a:chExt cx="634800" cy="1092000"/>
          </a:xfrm>
        </p:grpSpPr>
        <p:sp>
          <p:nvSpPr>
            <p:cNvPr id="205" name="Google Shape;205;p17"/>
            <p:cNvSpPr/>
            <p:nvPr/>
          </p:nvSpPr>
          <p:spPr>
            <a:xfrm>
              <a:off x="5609750" y="3138575"/>
              <a:ext cx="634800" cy="822675"/>
            </a:xfrm>
            <a:custGeom>
              <a:rect b="b" l="l" r="r" t="t"/>
              <a:pathLst>
                <a:path extrusionOk="0" h="32907" w="25392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5807250" y="3453975"/>
              <a:ext cx="259150" cy="776600"/>
            </a:xfrm>
            <a:custGeom>
              <a:rect b="b" l="l" r="r" t="t"/>
              <a:pathLst>
                <a:path extrusionOk="0" h="31064" w="10366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" name="Google Shape;207;p17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in key_industry_rate?</a:t>
            </a:r>
            <a:endParaRPr/>
          </a:p>
        </p:txBody>
      </p:sp>
      <p:grpSp>
        <p:nvGrpSpPr>
          <p:cNvPr id="208" name="Google Shape;208;p17"/>
          <p:cNvGrpSpPr/>
          <p:nvPr/>
        </p:nvGrpSpPr>
        <p:grpSpPr>
          <a:xfrm>
            <a:off x="8382046" y="3412194"/>
            <a:ext cx="1038447" cy="2176554"/>
            <a:chOff x="2106350" y="2477950"/>
            <a:chExt cx="872425" cy="1828576"/>
          </a:xfrm>
        </p:grpSpPr>
        <p:sp>
          <p:nvSpPr>
            <p:cNvPr id="209" name="Google Shape;209;p17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17"/>
          <p:cNvSpPr/>
          <p:nvPr/>
        </p:nvSpPr>
        <p:spPr>
          <a:xfrm>
            <a:off x="2869205" y="1689150"/>
            <a:ext cx="3377700" cy="17652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12" name="Google Shape;212;p17"/>
          <p:cNvSpPr txBox="1"/>
          <p:nvPr>
            <p:ph idx="20" type="subTitle"/>
          </p:nvPr>
        </p:nvSpPr>
        <p:spPr>
          <a:xfrm>
            <a:off x="2883151" y="2401860"/>
            <a:ext cx="3377700" cy="8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Business(Consulting), Technology, Engineering, and Financial Services</a:t>
            </a:r>
            <a:endParaRPr sz="1500"/>
          </a:p>
        </p:txBody>
      </p:sp>
      <p:sp>
        <p:nvSpPr>
          <p:cNvPr id="213" name="Google Shape;213;p17"/>
          <p:cNvSpPr txBox="1"/>
          <p:nvPr>
            <p:ph idx="21" type="title"/>
          </p:nvPr>
        </p:nvSpPr>
        <p:spPr>
          <a:xfrm>
            <a:off x="2780850" y="1876866"/>
            <a:ext cx="3582300" cy="67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key_industry_rate</a:t>
            </a:r>
            <a:endParaRPr sz="23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18"/>
          <p:cNvGrpSpPr/>
          <p:nvPr/>
        </p:nvGrpSpPr>
        <p:grpSpPr>
          <a:xfrm>
            <a:off x="-96840" y="3894197"/>
            <a:ext cx="832206" cy="1694542"/>
            <a:chOff x="2106350" y="2477950"/>
            <a:chExt cx="872425" cy="1828576"/>
          </a:xfrm>
        </p:grpSpPr>
        <p:sp>
          <p:nvSpPr>
            <p:cNvPr id="219" name="Google Shape;219;p18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" name="Google Shape;221;p18"/>
          <p:cNvGrpSpPr/>
          <p:nvPr/>
        </p:nvGrpSpPr>
        <p:grpSpPr>
          <a:xfrm>
            <a:off x="537017" y="4303536"/>
            <a:ext cx="605536" cy="1011956"/>
            <a:chOff x="5609750" y="3138575"/>
            <a:chExt cx="634800" cy="1092000"/>
          </a:xfrm>
        </p:grpSpPr>
        <p:sp>
          <p:nvSpPr>
            <p:cNvPr id="222" name="Google Shape;222;p18"/>
            <p:cNvSpPr/>
            <p:nvPr/>
          </p:nvSpPr>
          <p:spPr>
            <a:xfrm>
              <a:off x="5609750" y="3138575"/>
              <a:ext cx="634800" cy="822675"/>
            </a:xfrm>
            <a:custGeom>
              <a:rect b="b" l="l" r="r" t="t"/>
              <a:pathLst>
                <a:path extrusionOk="0" h="32907" w="25392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5807250" y="3453975"/>
              <a:ext cx="259150" cy="776600"/>
            </a:xfrm>
            <a:custGeom>
              <a:rect b="b" l="l" r="r" t="t"/>
              <a:pathLst>
                <a:path extrusionOk="0" h="31064" w="10366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18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FROM THE EXTERNAL SOURCES</a:t>
            </a:r>
            <a:endParaRPr/>
          </a:p>
        </p:txBody>
      </p:sp>
      <p:grpSp>
        <p:nvGrpSpPr>
          <p:cNvPr id="225" name="Google Shape;225;p18"/>
          <p:cNvGrpSpPr/>
          <p:nvPr/>
        </p:nvGrpSpPr>
        <p:grpSpPr>
          <a:xfrm>
            <a:off x="8382046" y="3412194"/>
            <a:ext cx="1038447" cy="2176554"/>
            <a:chOff x="2106350" y="2477950"/>
            <a:chExt cx="872425" cy="1828576"/>
          </a:xfrm>
        </p:grpSpPr>
        <p:sp>
          <p:nvSpPr>
            <p:cNvPr id="226" name="Google Shape;226;p18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" name="Google Shape;228;p18"/>
          <p:cNvSpPr/>
          <p:nvPr/>
        </p:nvSpPr>
        <p:spPr>
          <a:xfrm>
            <a:off x="851725" y="1716838"/>
            <a:ext cx="3437700" cy="12051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9" name="Google Shape;229;p18"/>
          <p:cNvSpPr txBox="1"/>
          <p:nvPr>
            <p:ph idx="20" type="subTitle"/>
          </p:nvPr>
        </p:nvSpPr>
        <p:spPr>
          <a:xfrm>
            <a:off x="659175" y="2265138"/>
            <a:ext cx="34221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From U.S. Census Bureau</a:t>
            </a:r>
            <a:endParaRPr sz="1400"/>
          </a:p>
        </p:txBody>
      </p:sp>
      <p:sp>
        <p:nvSpPr>
          <p:cNvPr id="230" name="Google Shape;230;p18"/>
          <p:cNvSpPr txBox="1"/>
          <p:nvPr>
            <p:ph idx="21" type="title"/>
          </p:nvPr>
        </p:nvSpPr>
        <p:spPr>
          <a:xfrm>
            <a:off x="867175" y="1921188"/>
            <a:ext cx="34377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Population.Change.Rate</a:t>
            </a:r>
            <a:endParaRPr sz="1900"/>
          </a:p>
        </p:txBody>
      </p:sp>
      <p:sp>
        <p:nvSpPr>
          <p:cNvPr id="231" name="Google Shape;231;p18"/>
          <p:cNvSpPr/>
          <p:nvPr/>
        </p:nvSpPr>
        <p:spPr>
          <a:xfrm>
            <a:off x="4783100" y="1716875"/>
            <a:ext cx="3558300" cy="1205100"/>
          </a:xfrm>
          <a:prstGeom prst="flowChartAlternateProcess">
            <a:avLst/>
          </a:prstGeom>
          <a:solidFill>
            <a:srgbClr val="FFF2CC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2" name="Google Shape;232;p18"/>
          <p:cNvSpPr txBox="1"/>
          <p:nvPr>
            <p:ph idx="20" type="subTitle"/>
          </p:nvPr>
        </p:nvSpPr>
        <p:spPr>
          <a:xfrm>
            <a:off x="4646150" y="2295075"/>
            <a:ext cx="3558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From Federal Reserve Bank of St. Louis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3" name="Google Shape;233;p18"/>
          <p:cNvSpPr txBox="1"/>
          <p:nvPr>
            <p:ph idx="21" type="title"/>
          </p:nvPr>
        </p:nvSpPr>
        <p:spPr>
          <a:xfrm>
            <a:off x="4742450" y="1936300"/>
            <a:ext cx="36396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Median.Household.Income</a:t>
            </a:r>
            <a:endParaRPr sz="1900"/>
          </a:p>
        </p:txBody>
      </p:sp>
      <p:sp>
        <p:nvSpPr>
          <p:cNvPr id="234" name="Google Shape;234;p18"/>
          <p:cNvSpPr/>
          <p:nvPr/>
        </p:nvSpPr>
        <p:spPr>
          <a:xfrm>
            <a:off x="2984300" y="3194650"/>
            <a:ext cx="3176100" cy="1023300"/>
          </a:xfrm>
          <a:prstGeom prst="flowChartAlternateProcess">
            <a:avLst/>
          </a:prstGeom>
          <a:solidFill>
            <a:srgbClr val="D0E0E3"/>
          </a:solidFill>
          <a:ln>
            <a:noFill/>
          </a:ln>
          <a:effectLst>
            <a:outerShdw blurRad="57150" rotWithShape="0" algn="bl" dir="5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5" name="Google Shape;235;p18"/>
          <p:cNvSpPr txBox="1"/>
          <p:nvPr>
            <p:ph idx="20" type="subTitle"/>
          </p:nvPr>
        </p:nvSpPr>
        <p:spPr>
          <a:xfrm>
            <a:off x="2792838" y="3604750"/>
            <a:ext cx="3558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From U.S. Bureau of Labor Statistics</a:t>
            </a:r>
            <a:endParaRPr sz="1400"/>
          </a:p>
        </p:txBody>
      </p:sp>
      <p:sp>
        <p:nvSpPr>
          <p:cNvPr id="236" name="Google Shape;236;p18"/>
          <p:cNvSpPr txBox="1"/>
          <p:nvPr>
            <p:ph idx="21" type="title"/>
          </p:nvPr>
        </p:nvSpPr>
        <p:spPr>
          <a:xfrm>
            <a:off x="3372725" y="3335275"/>
            <a:ext cx="23223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CPI</a:t>
            </a:r>
            <a:endParaRPr sz="1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idx="4294967295" type="title"/>
          </p:nvPr>
        </p:nvSpPr>
        <p:spPr>
          <a:xfrm>
            <a:off x="1729800" y="2271750"/>
            <a:ext cx="5684400" cy="6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Explanation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/>
          <p:nvPr/>
        </p:nvSpPr>
        <p:spPr>
          <a:xfrm>
            <a:off x="1913850" y="1887375"/>
            <a:ext cx="5316300" cy="2948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47" name="Google Shape;247;p20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REGRESSION: overall_rent</a:t>
            </a:r>
            <a:endParaRPr/>
          </a:p>
        </p:txBody>
      </p:sp>
      <p:grpSp>
        <p:nvGrpSpPr>
          <p:cNvPr id="248" name="Google Shape;248;p20"/>
          <p:cNvGrpSpPr/>
          <p:nvPr/>
        </p:nvGrpSpPr>
        <p:grpSpPr>
          <a:xfrm>
            <a:off x="7354948" y="3736807"/>
            <a:ext cx="1282408" cy="1701863"/>
            <a:chOff x="1231043" y="3326737"/>
            <a:chExt cx="1851853" cy="2457564"/>
          </a:xfrm>
        </p:grpSpPr>
        <p:sp>
          <p:nvSpPr>
            <p:cNvPr id="249" name="Google Shape;249;p20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" name="Google Shape;251;p20"/>
          <p:cNvGrpSpPr/>
          <p:nvPr/>
        </p:nvGrpSpPr>
        <p:grpSpPr>
          <a:xfrm>
            <a:off x="8087847" y="3367004"/>
            <a:ext cx="927302" cy="2083860"/>
            <a:chOff x="2449930" y="2556776"/>
            <a:chExt cx="1339065" cy="3009185"/>
          </a:xfrm>
        </p:grpSpPr>
        <p:sp>
          <p:nvSpPr>
            <p:cNvPr id="252" name="Google Shape;252;p20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4" name="Google Shape;254;p20"/>
          <p:cNvPicPr preferRelativeResize="0"/>
          <p:nvPr/>
        </p:nvPicPr>
        <p:blipFill rotWithShape="1">
          <a:blip r:embed="rId3">
            <a:alphaModFix/>
          </a:blip>
          <a:srcRect b="0" l="0" r="6208" t="0"/>
          <a:stretch/>
        </p:blipFill>
        <p:spPr>
          <a:xfrm>
            <a:off x="2161038" y="1943350"/>
            <a:ext cx="4821925" cy="28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0"/>
          <p:cNvSpPr txBox="1"/>
          <p:nvPr>
            <p:ph idx="4294967295" type="title"/>
          </p:nvPr>
        </p:nvSpPr>
        <p:spPr>
          <a:xfrm>
            <a:off x="713250" y="1111725"/>
            <a:ext cx="77175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Variables included: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avg_unemployment, count, total, rate, key_industry_rate, cbd_rate, population.change.rate, median.household.income, cpi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p20"/>
          <p:cNvSpPr/>
          <p:nvPr/>
        </p:nvSpPr>
        <p:spPr>
          <a:xfrm>
            <a:off x="4881575" y="2443450"/>
            <a:ext cx="1540800" cy="250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57" name="Google Shape;257;p20"/>
          <p:cNvSpPr/>
          <p:nvPr/>
        </p:nvSpPr>
        <p:spPr>
          <a:xfrm>
            <a:off x="5170050" y="4103600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58" name="Google Shape;258;p20"/>
          <p:cNvSpPr/>
          <p:nvPr/>
        </p:nvSpPr>
        <p:spPr>
          <a:xfrm>
            <a:off x="5170050" y="4243925"/>
            <a:ext cx="403500" cy="116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EA9999"/>
              </a:highlight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al Estate Marketing Plan ">
  <a:themeElements>
    <a:clrScheme name="Simple Light">
      <a:dk1>
        <a:srgbClr val="000000"/>
      </a:dk1>
      <a:lt1>
        <a:srgbClr val="FFFFFF"/>
      </a:lt1>
      <a:dk2>
        <a:srgbClr val="D39C2D"/>
      </a:dk2>
      <a:lt2>
        <a:srgbClr val="F9BF3E"/>
      </a:lt2>
      <a:accent1>
        <a:srgbClr val="FFCB64"/>
      </a:accent1>
      <a:accent2>
        <a:srgbClr val="FCD977"/>
      </a:accent2>
      <a:accent3>
        <a:srgbClr val="FFE48D"/>
      </a:accent3>
      <a:accent4>
        <a:srgbClr val="74C1B9"/>
      </a:accent4>
      <a:accent5>
        <a:srgbClr val="9AD7D2"/>
      </a:accent5>
      <a:accent6>
        <a:srgbClr val="E2A33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